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video/mp4" Extension="mp4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</p:sldIdLst>
  <p:sldSz cx="18288000" cy="10287000"/>
  <p:notesSz cx="6858000" cy="9144000"/>
  <p:embeddedFontLst>
    <p:embeddedFont>
      <p:font typeface="Oswald" charset="1" panose="00000500000000000000"/>
      <p:regular r:id="rId6"/>
    </p:embeddedFont>
    <p:embeddedFont>
      <p:font typeface="Oswald Bold" charset="1" panose="00000800000000000000"/>
      <p:regular r:id="rId7"/>
    </p:embeddedFont>
    <p:embeddedFont>
      <p:font typeface="Arimo" charset="1" panose="020B0604020202020204"/>
      <p:regular r:id="rId8"/>
    </p:embeddedFont>
    <p:embeddedFont>
      <p:font typeface="Arimo Bold" charset="1" panose="020B0704020202020204"/>
      <p:regular r:id="rId9"/>
    </p:embeddedFont>
    <p:embeddedFont>
      <p:font typeface="Arimo Italics" charset="1" panose="020B0604020202090204"/>
      <p:regular r:id="rId10"/>
    </p:embeddedFont>
    <p:embeddedFont>
      <p:font typeface="Arimo Bold Italics" charset="1" panose="020B0704020202090204"/>
      <p:regular r:id="rId11"/>
    </p:embeddedFont>
    <p:embeddedFont>
      <p:font typeface="DM Sans" charset="1" panose="00000000000000000000"/>
      <p:regular r:id="rId12"/>
    </p:embeddedFont>
    <p:embeddedFont>
      <p:font typeface="DM Sans Bold" charset="1" panose="00000000000000000000"/>
      <p:regular r:id="rId13"/>
    </p:embeddedFont>
    <p:embeddedFont>
      <p:font typeface="DM Sans Italics" charset="1" panose="00000000000000000000"/>
      <p:regular r:id="rId14"/>
    </p:embeddedFont>
    <p:embeddedFont>
      <p:font typeface="DM Sans Bold Italics" charset="1" panose="0000000000000000000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slides/slide1.xml" Type="http://schemas.openxmlformats.org/officeDocument/2006/relationships/slide"/><Relationship Id="rId17" Target="slides/slide2.xml" Type="http://schemas.openxmlformats.org/officeDocument/2006/relationships/slide"/><Relationship Id="rId18" Target="slides/slide3.xml" Type="http://schemas.openxmlformats.org/officeDocument/2006/relationships/slide"/><Relationship Id="rId19" Target="slides/slide4.xml" Type="http://schemas.openxmlformats.org/officeDocument/2006/relationships/slide"/><Relationship Id="rId2" Target="presProps.xml" Type="http://schemas.openxmlformats.org/officeDocument/2006/relationships/presProps"/><Relationship Id="rId20" Target="slides/slide5.xml" Type="http://schemas.openxmlformats.org/officeDocument/2006/relationships/slide"/><Relationship Id="rId21" Target="slides/slide6.xml" Type="http://schemas.openxmlformats.org/officeDocument/2006/relationships/slide"/><Relationship Id="rId22" Target="slides/slide7.xml" Type="http://schemas.openxmlformats.org/officeDocument/2006/relationships/slide"/><Relationship Id="rId23" Target="slides/slide8.xml" Type="http://schemas.openxmlformats.org/officeDocument/2006/relationships/slide"/><Relationship Id="rId24" Target="slides/slide9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VAF5MBfEFgw.mp4" Type="http://schemas.microsoft.com/office/2007/relationships/media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5.jpeg" Type="http://schemas.openxmlformats.org/officeDocument/2006/relationships/image"/><Relationship Id="rId6" Target="../media/VAF5MCoIbUs.mp4" Type="http://schemas.openxmlformats.org/officeDocument/2006/relationships/video"/><Relationship Id="rId7" Target="../media/VAF5MCoIbUs.mp4" Type="http://schemas.microsoft.com/office/2007/relationships/media"/><Relationship Id="rId8" Target="../media/image6.jpeg" Type="http://schemas.openxmlformats.org/officeDocument/2006/relationships/image"/><Relationship Id="rId9" Target="../media/VAF5MBfEFgw.mp4" Type="http://schemas.openxmlformats.org/officeDocument/2006/relationships/video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7.png" Type="http://schemas.openxmlformats.org/officeDocument/2006/relationships/image"/><Relationship Id="rId6" Target="../media/image8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9.jpeg" Type="http://schemas.openxmlformats.org/officeDocument/2006/relationships/image"/><Relationship Id="rId6" Target="../media/VAF5MBvBLGs.mp4" Type="http://schemas.openxmlformats.org/officeDocument/2006/relationships/video"/><Relationship Id="rId7" Target="../media/VAF5MBvBLGs.mp4" Type="http://schemas.microsoft.com/office/2007/relationships/media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10.jpeg" Type="http://schemas.openxmlformats.org/officeDocument/2006/relationships/image"/><Relationship Id="rId6" Target="../media/image11.png" Type="http://schemas.openxmlformats.org/officeDocument/2006/relationships/image"/><Relationship Id="rId7" Target="../media/image12.jpeg" Type="http://schemas.openxmlformats.org/officeDocument/2006/relationships/image"/><Relationship Id="rId8" Target="../media/image13.png" Type="http://schemas.openxmlformats.org/officeDocument/2006/relationships/image"/><Relationship Id="rId9" Target="../media/image14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 descr="Thin Line Abstract  Shape Illustration"/>
          <p:cNvSpPr/>
          <p:nvPr/>
        </p:nvSpPr>
        <p:spPr>
          <a:xfrm flipH="false" flipV="false" rot="887923">
            <a:off x="-9209252" y="-8640251"/>
            <a:ext cx="13977230" cy="14342307"/>
          </a:xfrm>
          <a:custGeom>
            <a:avLst/>
            <a:gdLst/>
            <a:ahLst/>
            <a:cxnLst/>
            <a:rect r="r" b="b" t="t" l="l"/>
            <a:pathLst>
              <a:path h="14342307" w="13977230">
                <a:moveTo>
                  <a:pt x="0" y="0"/>
                </a:moveTo>
                <a:lnTo>
                  <a:pt x="13977230" y="0"/>
                </a:lnTo>
                <a:lnTo>
                  <a:pt x="13977230" y="14342307"/>
                </a:lnTo>
                <a:lnTo>
                  <a:pt x="0" y="143423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250587" y="-369675"/>
            <a:ext cx="8258906" cy="9075721"/>
          </a:xfrm>
          <a:custGeom>
            <a:avLst/>
            <a:gdLst/>
            <a:ahLst/>
            <a:cxnLst/>
            <a:rect r="r" b="b" t="t" l="l"/>
            <a:pathLst>
              <a:path h="9075721" w="8258906">
                <a:moveTo>
                  <a:pt x="0" y="0"/>
                </a:moveTo>
                <a:lnTo>
                  <a:pt x="8258907" y="0"/>
                </a:lnTo>
                <a:lnTo>
                  <a:pt x="8258907" y="9075722"/>
                </a:lnTo>
                <a:lnTo>
                  <a:pt x="0" y="907572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-191148" y="4353239"/>
            <a:ext cx="18479148" cy="15900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2595"/>
              </a:lnSpc>
              <a:spcBef>
                <a:spcPct val="0"/>
              </a:spcBef>
            </a:pPr>
            <a:r>
              <a:rPr lang="en-US" sz="10495" spc="1028">
                <a:solidFill>
                  <a:srgbClr val="040506"/>
                </a:solidFill>
                <a:latin typeface="Oswald Bold"/>
              </a:rPr>
              <a:t>COLLECTIVE VISION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880312" y="7220668"/>
            <a:ext cx="8336228" cy="450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639"/>
              </a:lnSpc>
              <a:spcBef>
                <a:spcPct val="0"/>
              </a:spcBef>
            </a:pPr>
            <a:r>
              <a:rPr lang="en-US" sz="2799" spc="139">
                <a:solidFill>
                  <a:srgbClr val="040506"/>
                </a:solidFill>
                <a:latin typeface="DM Sans"/>
              </a:rPr>
              <a:t>Collective behavior course research seminar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 descr="Thin Line Abstract  Shape Illustration"/>
          <p:cNvSpPr/>
          <p:nvPr/>
        </p:nvSpPr>
        <p:spPr>
          <a:xfrm flipH="false" flipV="false" rot="-10580377">
            <a:off x="15255966" y="8570297"/>
            <a:ext cx="12102934" cy="12419055"/>
          </a:xfrm>
          <a:custGeom>
            <a:avLst/>
            <a:gdLst/>
            <a:ahLst/>
            <a:cxnLst/>
            <a:rect r="r" b="b" t="t" l="l"/>
            <a:pathLst>
              <a:path h="12419055" w="12102934">
                <a:moveTo>
                  <a:pt x="0" y="0"/>
                </a:moveTo>
                <a:lnTo>
                  <a:pt x="12102934" y="0"/>
                </a:lnTo>
                <a:lnTo>
                  <a:pt x="12102934" y="12419055"/>
                </a:lnTo>
                <a:lnTo>
                  <a:pt x="0" y="124190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1028700"/>
            <a:ext cx="16230600" cy="2438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9600"/>
              </a:lnSpc>
              <a:spcBef>
                <a:spcPct val="0"/>
              </a:spcBef>
            </a:pPr>
            <a:r>
              <a:rPr lang="en-US" sz="8000" spc="784">
                <a:solidFill>
                  <a:srgbClr val="040506"/>
                </a:solidFill>
                <a:latin typeface="Oswald Bold"/>
              </a:rPr>
              <a:t>GENERAL OVERVIEW OF THE PROBLEM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736364" y="5114925"/>
            <a:ext cx="16815272" cy="29356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0" indent="0" lvl="0">
              <a:lnSpc>
                <a:spcPts val="4680"/>
              </a:lnSpc>
              <a:spcBef>
                <a:spcPct val="0"/>
              </a:spcBef>
            </a:pPr>
            <a:r>
              <a:rPr lang="en-US" sz="3600" spc="179">
                <a:solidFill>
                  <a:srgbClr val="040506"/>
                </a:solidFill>
                <a:latin typeface="DM Sans"/>
              </a:rPr>
              <a:t>Our project explores the dynamics of bird flocks and fish schools using a novel </a:t>
            </a:r>
            <a:r>
              <a:rPr lang="en-US" sz="3600" spc="179">
                <a:solidFill>
                  <a:srgbClr val="040506"/>
                </a:solidFill>
                <a:latin typeface="DM Sans Bold"/>
              </a:rPr>
              <a:t>vision-based</a:t>
            </a:r>
            <a:r>
              <a:rPr lang="en-US" sz="3600" spc="179">
                <a:solidFill>
                  <a:srgbClr val="040506"/>
                </a:solidFill>
                <a:latin typeface="DM Sans"/>
              </a:rPr>
              <a:t> modeling approach. By focusing on </a:t>
            </a:r>
            <a:r>
              <a:rPr lang="en-US" sz="3600" spc="179">
                <a:solidFill>
                  <a:srgbClr val="040506"/>
                </a:solidFill>
                <a:latin typeface="DM Sans Bold"/>
              </a:rPr>
              <a:t>visual information</a:t>
            </a:r>
            <a:r>
              <a:rPr lang="en-US" sz="3600" spc="179">
                <a:solidFill>
                  <a:srgbClr val="040506"/>
                </a:solidFill>
                <a:latin typeface="DM Sans"/>
              </a:rPr>
              <a:t> rather than spatial representations, we uncover group self-organization principles. Join us in unraveling the subtle yet fascinating interactions that drive collective animal behavior.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 descr="Thin Line Abstract  Shape Illustration"/>
          <p:cNvSpPr/>
          <p:nvPr/>
        </p:nvSpPr>
        <p:spPr>
          <a:xfrm flipH="false" flipV="false" rot="-10580377">
            <a:off x="15255966" y="8570297"/>
            <a:ext cx="12102934" cy="12419055"/>
          </a:xfrm>
          <a:custGeom>
            <a:avLst/>
            <a:gdLst/>
            <a:ahLst/>
            <a:cxnLst/>
            <a:rect r="r" b="b" t="t" l="l"/>
            <a:pathLst>
              <a:path h="12419055" w="12102934">
                <a:moveTo>
                  <a:pt x="0" y="0"/>
                </a:moveTo>
                <a:lnTo>
                  <a:pt x="12102934" y="0"/>
                </a:lnTo>
                <a:lnTo>
                  <a:pt x="12102934" y="12419055"/>
                </a:lnTo>
                <a:lnTo>
                  <a:pt x="0" y="124190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4" id="4"/>
          <p:cNvSpPr/>
          <p:nvPr/>
        </p:nvSpPr>
        <p:spPr>
          <a:xfrm>
            <a:off x="2369456" y="5143500"/>
            <a:ext cx="13176388" cy="0"/>
          </a:xfrm>
          <a:prstGeom prst="line">
            <a:avLst/>
          </a:prstGeom>
          <a:ln cap="rnd" w="19050">
            <a:solidFill>
              <a:srgbClr val="040506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5" id="5"/>
          <p:cNvGrpSpPr/>
          <p:nvPr/>
        </p:nvGrpSpPr>
        <p:grpSpPr>
          <a:xfrm rot="0">
            <a:off x="2207531" y="4981575"/>
            <a:ext cx="323850" cy="323850"/>
            <a:chOff x="0" y="0"/>
            <a:chExt cx="6350000" cy="6350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40506"/>
            </a:solidFill>
          </p:spPr>
        </p:sp>
      </p:grpSp>
      <p:grpSp>
        <p:nvGrpSpPr>
          <p:cNvPr name="Group 7" id="7"/>
          <p:cNvGrpSpPr/>
          <p:nvPr/>
        </p:nvGrpSpPr>
        <p:grpSpPr>
          <a:xfrm rot="0">
            <a:off x="9406465" y="4981575"/>
            <a:ext cx="323850" cy="323850"/>
            <a:chOff x="0" y="0"/>
            <a:chExt cx="6350000" cy="63500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40506"/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15545844" y="4981575"/>
            <a:ext cx="323850" cy="323850"/>
            <a:chOff x="0" y="0"/>
            <a:chExt cx="6350000" cy="63500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40506"/>
            </a:solid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1028700" y="1028700"/>
            <a:ext cx="16230600" cy="1219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9600"/>
              </a:lnSpc>
              <a:spcBef>
                <a:spcPct val="0"/>
              </a:spcBef>
            </a:pPr>
            <a:r>
              <a:rPr lang="en-US" sz="8000" spc="784">
                <a:solidFill>
                  <a:srgbClr val="040506"/>
                </a:solidFill>
                <a:latin typeface="Oswald Bold"/>
              </a:rPr>
              <a:t>STARTING GOAL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32785" y="5532755"/>
            <a:ext cx="3073342" cy="1163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679"/>
              </a:lnSpc>
              <a:spcBef>
                <a:spcPct val="0"/>
              </a:spcBef>
            </a:pPr>
            <a:r>
              <a:rPr lang="en-US" sz="3599" spc="179">
                <a:solidFill>
                  <a:srgbClr val="040506"/>
                </a:solidFill>
                <a:latin typeface="DM Sans"/>
              </a:rPr>
              <a:t>Implement the model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740229" y="5550535"/>
            <a:ext cx="4670591" cy="1163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679"/>
              </a:lnSpc>
              <a:spcBef>
                <a:spcPct val="0"/>
              </a:spcBef>
            </a:pPr>
            <a:r>
              <a:rPr lang="en-US" sz="3599" spc="179">
                <a:solidFill>
                  <a:srgbClr val="040506"/>
                </a:solidFill>
                <a:latin typeface="DM Sans"/>
              </a:rPr>
              <a:t>Recreate the different behaviors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4249270" y="5550535"/>
            <a:ext cx="3140961" cy="11639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679"/>
              </a:lnSpc>
              <a:spcBef>
                <a:spcPct val="0"/>
              </a:spcBef>
            </a:pPr>
            <a:r>
              <a:rPr lang="en-US" sz="3599" spc="179">
                <a:solidFill>
                  <a:srgbClr val="040506"/>
                </a:solidFill>
                <a:latin typeface="DM Sans"/>
              </a:rPr>
              <a:t>Add a predator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 descr="Thin Line Abstract  Shape Illustration"/>
          <p:cNvSpPr/>
          <p:nvPr/>
        </p:nvSpPr>
        <p:spPr>
          <a:xfrm flipH="false" flipV="false" rot="-10580377">
            <a:off x="15649733" y="10145364"/>
            <a:ext cx="12102934" cy="12419055"/>
          </a:xfrm>
          <a:custGeom>
            <a:avLst/>
            <a:gdLst/>
            <a:ahLst/>
            <a:cxnLst/>
            <a:rect r="r" b="b" t="t" l="l"/>
            <a:pathLst>
              <a:path h="12419055" w="12102934">
                <a:moveTo>
                  <a:pt x="0" y="0"/>
                </a:moveTo>
                <a:lnTo>
                  <a:pt x="12102934" y="0"/>
                </a:lnTo>
                <a:lnTo>
                  <a:pt x="12102934" y="12419055"/>
                </a:lnTo>
                <a:lnTo>
                  <a:pt x="0" y="124190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pic>
        <p:nvPicPr>
          <p:cNvPr name="Picture 4" id="4">
            <a:hlinkClick action="ppaction://media"/>
          </p:cNvPr>
          <p:cNvPicPr>
            <a:picLocks noChangeAspect="true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9822516" y="4295962"/>
            <a:ext cx="6675791" cy="4962338"/>
          </a:xfrm>
          <a:prstGeom prst="rect">
            <a:avLst/>
          </a:prstGeom>
        </p:spPr>
      </p:pic>
      <p:pic>
        <p:nvPicPr>
          <p:cNvPr name="Picture 5" id="5">
            <a:hlinkClick action="ppaction://media"/>
          </p:cNvPr>
          <p:cNvPicPr>
            <a:picLocks noChangeAspect="true"/>
          </p:cNvPicPr>
          <p:nvPr>
            <a:vide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1324206" y="4295962"/>
            <a:ext cx="7336953" cy="4962338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1028700" y="1028700"/>
            <a:ext cx="16230600" cy="1219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9600"/>
              </a:lnSpc>
              <a:spcBef>
                <a:spcPct val="0"/>
              </a:spcBef>
            </a:pPr>
            <a:r>
              <a:rPr lang="en-US" sz="8000" spc="784">
                <a:solidFill>
                  <a:srgbClr val="040506"/>
                </a:solidFill>
                <a:latin typeface="Oswald Bold"/>
              </a:rPr>
              <a:t>ACHIEVEMENTS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2739801"/>
            <a:ext cx="7336953" cy="573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679"/>
              </a:lnSpc>
              <a:spcBef>
                <a:spcPct val="0"/>
              </a:spcBef>
            </a:pPr>
            <a:r>
              <a:rPr lang="en-US" sz="3599" spc="179">
                <a:solidFill>
                  <a:srgbClr val="040506"/>
                </a:solidFill>
                <a:latin typeface="DM Sans"/>
              </a:rPr>
              <a:t>Recreation of the model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658045" y="9378950"/>
            <a:ext cx="4669277" cy="327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600"/>
              </a:lnSpc>
              <a:spcBef>
                <a:spcPct val="0"/>
              </a:spcBef>
            </a:pPr>
            <a:r>
              <a:rPr lang="en-US" sz="2000" spc="100">
                <a:solidFill>
                  <a:srgbClr val="040506"/>
                </a:solidFill>
                <a:latin typeface="DM Sans"/>
              </a:rPr>
              <a:t>Original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145492" y="9378950"/>
            <a:ext cx="2029838" cy="327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2600"/>
              </a:lnSpc>
              <a:spcBef>
                <a:spcPct val="0"/>
              </a:spcBef>
            </a:pPr>
            <a:r>
              <a:rPr lang="en-US" sz="2000" spc="100">
                <a:solidFill>
                  <a:srgbClr val="040506"/>
                </a:solidFill>
                <a:latin typeface="DM Sans"/>
              </a:rPr>
              <a:t>Ours</a:t>
            </a:r>
          </a:p>
        </p:txBody>
      </p:sp>
    </p:spTree>
  </p:cSld>
  <p:clrMapOvr>
    <a:masterClrMapping/>
  </p:clrMapOvr>
  <p:timing>
    <p:tnLst>
      <p:par>
        <p:cTn dur="indefinite" restart="never" nodeType="tmRoot">
          <p:childTnLst>
            <p:video>
              <p:cMediaNode vol="0">
                <p:cTn fill="hold" display="false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video>
              <p:cMediaNode vol="0">
                <p:cTn fill="hold" display="false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 descr="Thin Line Abstract  Shape Illustration"/>
          <p:cNvSpPr/>
          <p:nvPr/>
        </p:nvSpPr>
        <p:spPr>
          <a:xfrm flipH="false" flipV="false" rot="-10580377">
            <a:off x="15649733" y="10145364"/>
            <a:ext cx="12102934" cy="12419055"/>
          </a:xfrm>
          <a:custGeom>
            <a:avLst/>
            <a:gdLst/>
            <a:ahLst/>
            <a:cxnLst/>
            <a:rect r="r" b="b" t="t" l="l"/>
            <a:pathLst>
              <a:path h="12419055" w="12102934">
                <a:moveTo>
                  <a:pt x="0" y="0"/>
                </a:moveTo>
                <a:lnTo>
                  <a:pt x="12102934" y="0"/>
                </a:lnTo>
                <a:lnTo>
                  <a:pt x="12102934" y="12419055"/>
                </a:lnTo>
                <a:lnTo>
                  <a:pt x="0" y="124190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477070" y="3958091"/>
            <a:ext cx="7521522" cy="5449266"/>
          </a:xfrm>
          <a:custGeom>
            <a:avLst/>
            <a:gdLst/>
            <a:ahLst/>
            <a:cxnLst/>
            <a:rect r="r" b="b" t="t" l="l"/>
            <a:pathLst>
              <a:path h="5449266" w="7521522">
                <a:moveTo>
                  <a:pt x="0" y="0"/>
                </a:moveTo>
                <a:lnTo>
                  <a:pt x="7521523" y="0"/>
                </a:lnTo>
                <a:lnTo>
                  <a:pt x="7521523" y="5449266"/>
                </a:lnTo>
                <a:lnTo>
                  <a:pt x="0" y="544926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05966" y="3958091"/>
            <a:ext cx="7099324" cy="5449266"/>
          </a:xfrm>
          <a:custGeom>
            <a:avLst/>
            <a:gdLst/>
            <a:ahLst/>
            <a:cxnLst/>
            <a:rect r="r" b="b" t="t" l="l"/>
            <a:pathLst>
              <a:path h="5449266" w="7099324">
                <a:moveTo>
                  <a:pt x="0" y="0"/>
                </a:moveTo>
                <a:lnTo>
                  <a:pt x="7099324" y="0"/>
                </a:lnTo>
                <a:lnTo>
                  <a:pt x="7099324" y="5449266"/>
                </a:lnTo>
                <a:lnTo>
                  <a:pt x="0" y="544926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1028700"/>
            <a:ext cx="16230600" cy="1219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9600"/>
              </a:lnSpc>
              <a:spcBef>
                <a:spcPct val="0"/>
              </a:spcBef>
            </a:pPr>
            <a:r>
              <a:rPr lang="en-US" sz="8000" spc="784">
                <a:solidFill>
                  <a:srgbClr val="040506"/>
                </a:solidFill>
                <a:latin typeface="Oswald Bold"/>
              </a:rPr>
              <a:t>ACHIEVEMENTS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2678789"/>
            <a:ext cx="4669277" cy="573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679"/>
              </a:lnSpc>
              <a:spcBef>
                <a:spcPct val="0"/>
              </a:spcBef>
            </a:pPr>
            <a:r>
              <a:rPr lang="en-US" sz="3599" spc="179">
                <a:solidFill>
                  <a:srgbClr val="040506"/>
                </a:solidFill>
                <a:latin typeface="DM Sans"/>
              </a:rPr>
              <a:t>Raycasting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 descr="Thin Line Abstract  Shape Illustration"/>
          <p:cNvSpPr/>
          <p:nvPr/>
        </p:nvSpPr>
        <p:spPr>
          <a:xfrm flipH="false" flipV="false" rot="-10580377">
            <a:off x="15649733" y="10145364"/>
            <a:ext cx="12102934" cy="12419055"/>
          </a:xfrm>
          <a:custGeom>
            <a:avLst/>
            <a:gdLst/>
            <a:ahLst/>
            <a:cxnLst/>
            <a:rect r="r" b="b" t="t" l="l"/>
            <a:pathLst>
              <a:path h="12419055" w="12102934">
                <a:moveTo>
                  <a:pt x="0" y="0"/>
                </a:moveTo>
                <a:lnTo>
                  <a:pt x="12102934" y="0"/>
                </a:lnTo>
                <a:lnTo>
                  <a:pt x="12102934" y="12419055"/>
                </a:lnTo>
                <a:lnTo>
                  <a:pt x="0" y="124190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pic>
        <p:nvPicPr>
          <p:cNvPr name="Picture 4" id="4">
            <a:hlinkClick action="ppaction://media"/>
          </p:cNvPr>
          <p:cNvPicPr>
            <a:picLocks noChangeAspect="true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5453541" y="2546720"/>
            <a:ext cx="10901517" cy="6926152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028700" y="1028700"/>
            <a:ext cx="16230600" cy="1219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9600"/>
              </a:lnSpc>
              <a:spcBef>
                <a:spcPct val="0"/>
              </a:spcBef>
            </a:pPr>
            <a:r>
              <a:rPr lang="en-US" sz="8000" spc="784">
                <a:solidFill>
                  <a:srgbClr val="040506"/>
                </a:solidFill>
                <a:latin typeface="Oswald Bold"/>
              </a:rPr>
              <a:t>ACHIEVEMENTS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2714959"/>
            <a:ext cx="2619491" cy="573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679"/>
              </a:lnSpc>
              <a:spcBef>
                <a:spcPct val="0"/>
              </a:spcBef>
            </a:pPr>
            <a:r>
              <a:rPr lang="en-US" sz="3599" spc="179">
                <a:solidFill>
                  <a:srgbClr val="040506"/>
                </a:solidFill>
                <a:latin typeface="DM Sans"/>
              </a:rPr>
              <a:t>Predator</a:t>
            </a:r>
          </a:p>
        </p:txBody>
      </p:sp>
    </p:spTree>
  </p:cSld>
  <p:clrMapOvr>
    <a:masterClrMapping/>
  </p:clrMapOvr>
  <p:timing>
    <p:tnLst>
      <p:par>
        <p:cTn dur="indefinite" restart="never" nodeType="tmRoot">
          <p:childTnLst>
            <p:video>
              <p:cMediaNode vol="0">
                <p:cTn fill="hold" display="false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 descr="Thin Line Abstract  Shape Illustration"/>
          <p:cNvSpPr/>
          <p:nvPr/>
        </p:nvSpPr>
        <p:spPr>
          <a:xfrm flipH="false" flipV="false" rot="-10580377">
            <a:off x="15255966" y="8570297"/>
            <a:ext cx="12102934" cy="12419055"/>
          </a:xfrm>
          <a:custGeom>
            <a:avLst/>
            <a:gdLst/>
            <a:ahLst/>
            <a:cxnLst/>
            <a:rect r="r" b="b" t="t" l="l"/>
            <a:pathLst>
              <a:path h="12419055" w="12102934">
                <a:moveTo>
                  <a:pt x="0" y="0"/>
                </a:moveTo>
                <a:lnTo>
                  <a:pt x="12102934" y="0"/>
                </a:lnTo>
                <a:lnTo>
                  <a:pt x="12102934" y="12419055"/>
                </a:lnTo>
                <a:lnTo>
                  <a:pt x="0" y="124190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1028700"/>
            <a:ext cx="16230600" cy="2438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9600"/>
              </a:lnSpc>
              <a:spcBef>
                <a:spcPct val="0"/>
              </a:spcBef>
            </a:pPr>
            <a:r>
              <a:rPr lang="en-US" sz="8000" spc="784">
                <a:solidFill>
                  <a:srgbClr val="040506"/>
                </a:solidFill>
                <a:latin typeface="Oswald Bold"/>
              </a:rPr>
              <a:t>BIGGEST CHALLENGES AND HOW YOU SOLVED THEM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4349773"/>
            <a:ext cx="16927648" cy="29356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77240" indent="-388620" lvl="1">
              <a:lnSpc>
                <a:spcPts val="4680"/>
              </a:lnSpc>
              <a:buFont typeface="Arial"/>
              <a:buChar char="•"/>
            </a:pPr>
            <a:r>
              <a:rPr lang="en-US" sz="3600" spc="179">
                <a:solidFill>
                  <a:srgbClr val="040506"/>
                </a:solidFill>
                <a:latin typeface="DM Sans"/>
              </a:rPr>
              <a:t>Implement everything from scratch: the provided implementation was not working at all.</a:t>
            </a:r>
          </a:p>
          <a:p>
            <a:pPr>
              <a:lnSpc>
                <a:spcPts val="4680"/>
              </a:lnSpc>
            </a:pPr>
          </a:p>
          <a:p>
            <a:pPr algn="l" marL="777240" indent="-388620" lvl="1">
              <a:lnSpc>
                <a:spcPts val="4680"/>
              </a:lnSpc>
              <a:buFont typeface="Arial"/>
              <a:buChar char="•"/>
            </a:pPr>
            <a:r>
              <a:rPr lang="en-US" sz="3600" spc="179">
                <a:solidFill>
                  <a:srgbClr val="040506"/>
                </a:solidFill>
                <a:latin typeface="DM Sans"/>
              </a:rPr>
              <a:t>Raycasting was computationally heavy, requiring us to find a more effective option to recreate a model.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1028700"/>
            <a:ext cx="16230600" cy="2438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9600"/>
              </a:lnSpc>
              <a:spcBef>
                <a:spcPct val="0"/>
              </a:spcBef>
            </a:pPr>
            <a:r>
              <a:rPr lang="en-US" sz="8000" spc="784">
                <a:solidFill>
                  <a:srgbClr val="040506"/>
                </a:solidFill>
                <a:latin typeface="Oswald Bold"/>
              </a:rPr>
              <a:t>WHAT WOULD WE DO DIFFERENTLY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4251960"/>
            <a:ext cx="16230600" cy="1754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77240" indent="-388620" lvl="1">
              <a:lnSpc>
                <a:spcPts val="4680"/>
              </a:lnSpc>
              <a:buFont typeface="Arial"/>
              <a:buChar char="•"/>
            </a:pPr>
            <a:r>
              <a:rPr lang="en-US" sz="3600" spc="179">
                <a:solidFill>
                  <a:srgbClr val="040506"/>
                </a:solidFill>
                <a:latin typeface="DM Sans"/>
              </a:rPr>
              <a:t>Verify if the chosen paper includes an implementation and contains comprehensive Supplementary Material. It's challenging to build on something when you are missing the base.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887923">
            <a:off x="-9187820" y="-8016178"/>
            <a:ext cx="13977230" cy="14342307"/>
          </a:xfrm>
          <a:custGeom>
            <a:avLst/>
            <a:gdLst/>
            <a:ahLst/>
            <a:cxnLst/>
            <a:rect r="r" b="b" t="t" l="l"/>
            <a:pathLst>
              <a:path h="14342307" w="13977230">
                <a:moveTo>
                  <a:pt x="0" y="0"/>
                </a:moveTo>
                <a:lnTo>
                  <a:pt x="13977230" y="0"/>
                </a:lnTo>
                <a:lnTo>
                  <a:pt x="13977230" y="14342307"/>
                </a:lnTo>
                <a:lnTo>
                  <a:pt x="0" y="1434230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580377">
            <a:off x="10890462" y="5484525"/>
            <a:ext cx="12102934" cy="12419055"/>
          </a:xfrm>
          <a:custGeom>
            <a:avLst/>
            <a:gdLst/>
            <a:ahLst/>
            <a:cxnLst/>
            <a:rect r="r" b="b" t="t" l="l"/>
            <a:pathLst>
              <a:path h="12419055" w="12102934">
                <a:moveTo>
                  <a:pt x="0" y="0"/>
                </a:moveTo>
                <a:lnTo>
                  <a:pt x="12102933" y="0"/>
                </a:lnTo>
                <a:lnTo>
                  <a:pt x="12102933" y="12419055"/>
                </a:lnTo>
                <a:lnTo>
                  <a:pt x="0" y="124190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144384" y="4928280"/>
            <a:ext cx="3145217" cy="3434885"/>
            <a:chOff x="0" y="0"/>
            <a:chExt cx="862412" cy="94183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62412" cy="941838"/>
            </a:xfrm>
            <a:custGeom>
              <a:avLst/>
              <a:gdLst/>
              <a:ahLst/>
              <a:cxnLst/>
              <a:rect r="r" b="b" t="t" l="l"/>
              <a:pathLst>
                <a:path h="941838" w="862412">
                  <a:moveTo>
                    <a:pt x="0" y="0"/>
                  </a:moveTo>
                  <a:lnTo>
                    <a:pt x="862412" y="0"/>
                  </a:lnTo>
                  <a:lnTo>
                    <a:pt x="862412" y="941838"/>
                  </a:lnTo>
                  <a:lnTo>
                    <a:pt x="0" y="941838"/>
                  </a:lnTo>
                  <a:close/>
                </a:path>
              </a:pathLst>
            </a:custGeom>
            <a:solidFill>
              <a:srgbClr val="100F0D"/>
            </a:solidFill>
            <a:ln cap="sq">
              <a:noFill/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862412" cy="9894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1331672" y="3762792"/>
            <a:ext cx="2706695" cy="2696122"/>
            <a:chOff x="0" y="0"/>
            <a:chExt cx="6502400" cy="6477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-23042" y="119185"/>
              <a:ext cx="6542159" cy="6244242"/>
            </a:xfrm>
            <a:custGeom>
              <a:avLst/>
              <a:gdLst/>
              <a:ahLst/>
              <a:cxnLst/>
              <a:rect r="r" b="b" t="t" l="l"/>
              <a:pathLst>
                <a:path h="6244242" w="6542159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5"/>
              <a:stretch>
                <a:fillRect l="223" t="0" r="223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F2F2F2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5300062" y="4928280"/>
            <a:ext cx="3145217" cy="3434885"/>
            <a:chOff x="0" y="0"/>
            <a:chExt cx="862412" cy="94183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62412" cy="941838"/>
            </a:xfrm>
            <a:custGeom>
              <a:avLst/>
              <a:gdLst/>
              <a:ahLst/>
              <a:cxnLst/>
              <a:rect r="r" b="b" t="t" l="l"/>
              <a:pathLst>
                <a:path h="941838" w="862412">
                  <a:moveTo>
                    <a:pt x="0" y="0"/>
                  </a:moveTo>
                  <a:lnTo>
                    <a:pt x="862412" y="0"/>
                  </a:lnTo>
                  <a:lnTo>
                    <a:pt x="862412" y="941838"/>
                  </a:lnTo>
                  <a:lnTo>
                    <a:pt x="0" y="941838"/>
                  </a:lnTo>
                  <a:close/>
                </a:path>
              </a:pathLst>
            </a:custGeom>
            <a:solidFill>
              <a:srgbClr val="100F0D"/>
            </a:solidFill>
            <a:ln cap="sq">
              <a:noFill/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47625"/>
              <a:ext cx="862412" cy="9894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grpSp>
        <p:nvGrpSpPr>
          <p:cNvPr name="Group 14" id="14"/>
          <p:cNvGrpSpPr>
            <a:grpSpLocks noChangeAspect="true"/>
          </p:cNvGrpSpPr>
          <p:nvPr/>
        </p:nvGrpSpPr>
        <p:grpSpPr>
          <a:xfrm rot="0">
            <a:off x="5487349" y="3762792"/>
            <a:ext cx="2706695" cy="2696122"/>
            <a:chOff x="0" y="0"/>
            <a:chExt cx="6502400" cy="64770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-23042" y="119185"/>
              <a:ext cx="6542159" cy="6244242"/>
            </a:xfrm>
            <a:custGeom>
              <a:avLst/>
              <a:gdLst/>
              <a:ahLst/>
              <a:cxnLst/>
              <a:rect r="r" b="b" t="t" l="l"/>
              <a:pathLst>
                <a:path h="6244242" w="6542159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6"/>
              <a:stretch>
                <a:fillRect l="-7434" t="0" r="-7434" b="0"/>
              </a:stretch>
            </a:blip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F2F2F2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9454929" y="4928280"/>
            <a:ext cx="3145217" cy="3434885"/>
            <a:chOff x="0" y="0"/>
            <a:chExt cx="862412" cy="941838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62412" cy="941838"/>
            </a:xfrm>
            <a:custGeom>
              <a:avLst/>
              <a:gdLst/>
              <a:ahLst/>
              <a:cxnLst/>
              <a:rect r="r" b="b" t="t" l="l"/>
              <a:pathLst>
                <a:path h="941838" w="862412">
                  <a:moveTo>
                    <a:pt x="0" y="0"/>
                  </a:moveTo>
                  <a:lnTo>
                    <a:pt x="862412" y="0"/>
                  </a:lnTo>
                  <a:lnTo>
                    <a:pt x="862412" y="941838"/>
                  </a:lnTo>
                  <a:lnTo>
                    <a:pt x="0" y="941838"/>
                  </a:lnTo>
                  <a:close/>
                </a:path>
              </a:pathLst>
            </a:custGeom>
            <a:solidFill>
              <a:srgbClr val="100F0D"/>
            </a:solidFill>
            <a:ln cap="sq">
              <a:noFill/>
              <a:prstDash val="solid"/>
              <a:miter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0" y="-47625"/>
              <a:ext cx="862412" cy="9894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grpSp>
        <p:nvGrpSpPr>
          <p:cNvPr name="Group 20" id="20"/>
          <p:cNvGrpSpPr>
            <a:grpSpLocks noChangeAspect="true"/>
          </p:cNvGrpSpPr>
          <p:nvPr/>
        </p:nvGrpSpPr>
        <p:grpSpPr>
          <a:xfrm rot="0">
            <a:off x="9642216" y="3762792"/>
            <a:ext cx="2706695" cy="2696122"/>
            <a:chOff x="0" y="0"/>
            <a:chExt cx="6502400" cy="64770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-23042" y="119185"/>
              <a:ext cx="6542159" cy="6244242"/>
            </a:xfrm>
            <a:custGeom>
              <a:avLst/>
              <a:gdLst/>
              <a:ahLst/>
              <a:cxnLst/>
              <a:rect r="r" b="b" t="t" l="l"/>
              <a:pathLst>
                <a:path h="6244242" w="6542159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7"/>
              <a:stretch>
                <a:fillRect l="-24665" t="0" r="-24665" b="0"/>
              </a:stretch>
            </a:blip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F2F2F2"/>
            </a:solidFill>
          </p:spPr>
        </p:sp>
      </p:grpSp>
      <p:sp>
        <p:nvSpPr>
          <p:cNvPr name="Freeform 23" id="23"/>
          <p:cNvSpPr/>
          <p:nvPr/>
        </p:nvSpPr>
        <p:spPr>
          <a:xfrm flipH="false" flipV="false" rot="0">
            <a:off x="1144384" y="8335967"/>
            <a:ext cx="3145217" cy="333081"/>
          </a:xfrm>
          <a:custGeom>
            <a:avLst/>
            <a:gdLst/>
            <a:ahLst/>
            <a:cxnLst/>
            <a:rect r="r" b="b" t="t" l="l"/>
            <a:pathLst>
              <a:path h="333081" w="3145217">
                <a:moveTo>
                  <a:pt x="0" y="0"/>
                </a:moveTo>
                <a:lnTo>
                  <a:pt x="3145218" y="0"/>
                </a:lnTo>
                <a:lnTo>
                  <a:pt x="3145218" y="333082"/>
                </a:lnTo>
                <a:lnTo>
                  <a:pt x="0" y="33308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-86495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5300062" y="8363166"/>
            <a:ext cx="3145217" cy="333081"/>
          </a:xfrm>
          <a:custGeom>
            <a:avLst/>
            <a:gdLst/>
            <a:ahLst/>
            <a:cxnLst/>
            <a:rect r="r" b="b" t="t" l="l"/>
            <a:pathLst>
              <a:path h="333081" w="3145217">
                <a:moveTo>
                  <a:pt x="0" y="0"/>
                </a:moveTo>
                <a:lnTo>
                  <a:pt x="3145217" y="0"/>
                </a:lnTo>
                <a:lnTo>
                  <a:pt x="3145217" y="333081"/>
                </a:lnTo>
                <a:lnTo>
                  <a:pt x="0" y="33308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-86495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9454929" y="8335967"/>
            <a:ext cx="3145217" cy="333081"/>
          </a:xfrm>
          <a:custGeom>
            <a:avLst/>
            <a:gdLst/>
            <a:ahLst/>
            <a:cxnLst/>
            <a:rect r="r" b="b" t="t" l="l"/>
            <a:pathLst>
              <a:path h="333081" w="3145217">
                <a:moveTo>
                  <a:pt x="0" y="0"/>
                </a:moveTo>
                <a:lnTo>
                  <a:pt x="3145217" y="0"/>
                </a:lnTo>
                <a:lnTo>
                  <a:pt x="3145217" y="333082"/>
                </a:lnTo>
                <a:lnTo>
                  <a:pt x="0" y="33308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-86495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13796711" y="8335967"/>
            <a:ext cx="3145217" cy="333081"/>
          </a:xfrm>
          <a:custGeom>
            <a:avLst/>
            <a:gdLst/>
            <a:ahLst/>
            <a:cxnLst/>
            <a:rect r="r" b="b" t="t" l="l"/>
            <a:pathLst>
              <a:path h="333081" w="3145217">
                <a:moveTo>
                  <a:pt x="0" y="0"/>
                </a:moveTo>
                <a:lnTo>
                  <a:pt x="3145218" y="0"/>
                </a:lnTo>
                <a:lnTo>
                  <a:pt x="3145218" y="333082"/>
                </a:lnTo>
                <a:lnTo>
                  <a:pt x="0" y="33308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-86495" r="0" b="0"/>
            </a:stretch>
          </a:blipFill>
        </p:spPr>
      </p:sp>
      <p:grpSp>
        <p:nvGrpSpPr>
          <p:cNvPr name="Group 27" id="27"/>
          <p:cNvGrpSpPr/>
          <p:nvPr/>
        </p:nvGrpSpPr>
        <p:grpSpPr>
          <a:xfrm rot="0">
            <a:off x="13796711" y="4928280"/>
            <a:ext cx="3145217" cy="3434885"/>
            <a:chOff x="0" y="0"/>
            <a:chExt cx="862412" cy="941838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862412" cy="941838"/>
            </a:xfrm>
            <a:custGeom>
              <a:avLst/>
              <a:gdLst/>
              <a:ahLst/>
              <a:cxnLst/>
              <a:rect r="r" b="b" t="t" l="l"/>
              <a:pathLst>
                <a:path h="941838" w="862412">
                  <a:moveTo>
                    <a:pt x="0" y="0"/>
                  </a:moveTo>
                  <a:lnTo>
                    <a:pt x="862412" y="0"/>
                  </a:lnTo>
                  <a:lnTo>
                    <a:pt x="862412" y="941838"/>
                  </a:lnTo>
                  <a:lnTo>
                    <a:pt x="0" y="941838"/>
                  </a:lnTo>
                  <a:close/>
                </a:path>
              </a:pathLst>
            </a:custGeom>
            <a:solidFill>
              <a:srgbClr val="100F0D"/>
            </a:solidFill>
            <a:ln cap="sq">
              <a:noFill/>
              <a:prstDash val="solid"/>
              <a:miter/>
            </a:ln>
          </p:spPr>
        </p:sp>
        <p:sp>
          <p:nvSpPr>
            <p:cNvPr name="TextBox 29" id="29"/>
            <p:cNvSpPr txBox="true"/>
            <p:nvPr/>
          </p:nvSpPr>
          <p:spPr>
            <a:xfrm>
              <a:off x="0" y="-47625"/>
              <a:ext cx="862412" cy="98946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grpSp>
        <p:nvGrpSpPr>
          <p:cNvPr name="Group 30" id="30"/>
          <p:cNvGrpSpPr>
            <a:grpSpLocks noChangeAspect="true"/>
          </p:cNvGrpSpPr>
          <p:nvPr/>
        </p:nvGrpSpPr>
        <p:grpSpPr>
          <a:xfrm rot="0">
            <a:off x="13983999" y="3762792"/>
            <a:ext cx="2706695" cy="2696122"/>
            <a:chOff x="0" y="0"/>
            <a:chExt cx="6502400" cy="647700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-23042" y="119185"/>
              <a:ext cx="6542159" cy="6244242"/>
            </a:xfrm>
            <a:custGeom>
              <a:avLst/>
              <a:gdLst/>
              <a:ahLst/>
              <a:cxnLst/>
              <a:rect r="r" b="b" t="t" l="l"/>
              <a:pathLst>
                <a:path h="6244242" w="6542159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9"/>
              <a:stretch>
                <a:fillRect l="-24642" t="0" r="-24642" b="0"/>
              </a:stretch>
            </a:blipFill>
          </p:spPr>
        </p:sp>
        <p:sp>
          <p:nvSpPr>
            <p:cNvPr name="Freeform 32" id="32"/>
            <p:cNvSpPr/>
            <p:nvPr/>
          </p:nvSpPr>
          <p:spPr>
            <a:xfrm flipH="false" flipV="false" rot="0"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F2F2F2"/>
            </a:solidFill>
          </p:spPr>
        </p:sp>
      </p:grpSp>
      <p:sp>
        <p:nvSpPr>
          <p:cNvPr name="TextBox 33" id="33"/>
          <p:cNvSpPr txBox="true"/>
          <p:nvPr/>
        </p:nvSpPr>
        <p:spPr>
          <a:xfrm rot="0">
            <a:off x="2343797" y="1155414"/>
            <a:ext cx="13617940" cy="15941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3015"/>
              </a:lnSpc>
              <a:spcBef>
                <a:spcPct val="0"/>
              </a:spcBef>
            </a:pPr>
            <a:r>
              <a:rPr lang="en-US" sz="9431" spc="924">
                <a:solidFill>
                  <a:srgbClr val="231F20"/>
                </a:solidFill>
                <a:latin typeface="Oswald Bold"/>
              </a:rPr>
              <a:t>OUR TEAM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1337218" y="7202178"/>
            <a:ext cx="2701149" cy="400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86"/>
              </a:lnSpc>
            </a:pPr>
            <a:r>
              <a:rPr lang="en-US" sz="2738" spc="136">
                <a:solidFill>
                  <a:srgbClr val="FFFBFB"/>
                </a:solidFill>
                <a:latin typeface="DM Sans"/>
              </a:rPr>
              <a:t>Tomas Marek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5733706" y="7202178"/>
            <a:ext cx="2213980" cy="4000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86"/>
              </a:lnSpc>
            </a:pPr>
            <a:r>
              <a:rPr lang="en-US" sz="2738" spc="136">
                <a:solidFill>
                  <a:srgbClr val="FFFBFB"/>
                </a:solidFill>
                <a:latin typeface="DM Sans"/>
              </a:rPr>
              <a:t>Juraj Kulich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0022924" y="6792603"/>
            <a:ext cx="2009227" cy="1219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86"/>
              </a:lnSpc>
            </a:pPr>
            <a:r>
              <a:rPr lang="en-US" sz="2738" spc="136">
                <a:solidFill>
                  <a:srgbClr val="FFFBFB"/>
                </a:solidFill>
                <a:latin typeface="DM Sans"/>
              </a:rPr>
              <a:t>Beatriz Lopes dos Santos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14364706" y="6997390"/>
            <a:ext cx="2009227" cy="809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86"/>
              </a:lnSpc>
            </a:pPr>
            <a:r>
              <a:rPr lang="en-US" sz="2738" spc="136">
                <a:solidFill>
                  <a:srgbClr val="FFFBFB"/>
                </a:solidFill>
                <a:latin typeface="DM Sans"/>
              </a:rPr>
              <a:t>Ricardo Ferreira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DAF5MPtnm1A</dc:identifier>
  <dcterms:modified xsi:type="dcterms:W3CDTF">2011-08-01T06:04:30Z</dcterms:modified>
  <cp:revision>1</cp:revision>
  <dc:title>Collective behavior</dc:title>
</cp:coreProperties>
</file>