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acae17226e_4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5" name="Google Shape;105;g2acae17226e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acae17226e_4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3" name="Google Shape;173;g2acae17226e_4_6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4" name="Google Shape;174;g2acae17226e_4_6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SI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2ac16318c8e_2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3" name="Google Shape;183;g2ac16318c8e_2_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4" name="Google Shape;184;g2ac16318c8e_2_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SI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2acae17226e_4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3" name="Google Shape;193;g2acae17226e_4_6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4" name="Google Shape;194;g2acae17226e_4_6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SI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2ac16318c8e_2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3" name="Google Shape;203;g2ac16318c8e_2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4" name="Google Shape;204;g2ac16318c8e_2_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SI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2acae17226e_4_7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3" name="Google Shape;213;g2acae17226e_4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2acae17226e_4_7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9" name="Google Shape;219;g2acae17226e_4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acae17226e_4_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4" name="Google Shape;114;g2acae17226e_4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acae17226e_4_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0" name="Google Shape;120;g2acae17226e_4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acae17226e_4_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6" name="Google Shape;126;g2acae17226e_4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acae17226e_4_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2" name="Google Shape;132;g2acae17226e_4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acae17226e_4_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8" name="Google Shape;138;g2acae17226e_4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acae17226e_4_4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9" name="Google Shape;149;g2acae17226e_4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acae17226e_4_4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5" name="Google Shape;155;g2acae17226e_4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acae17226e_4_5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4" name="Google Shape;164;g2acae17226e_4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slovni diapozitiv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venir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lvl="1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576072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86968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I"/>
              <a:t>‹#›</a:t>
            </a:fld>
            <a:endParaRPr/>
          </a:p>
        </p:txBody>
      </p:sp>
      <p:sp>
        <p:nvSpPr>
          <p:cNvPr id="21" name="Google Shape;21;p2"/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2"/>
          <p:cNvSpPr/>
          <p:nvPr/>
        </p:nvSpPr>
        <p:spPr>
          <a:xfrm rot="10800000" flipH="1">
            <a:off x="578652" y="4501201"/>
            <a:ext cx="11034696" cy="18288"/>
          </a:xfrm>
          <a:prstGeom prst="rect">
            <a:avLst/>
          </a:prstGeom>
          <a:solidFill>
            <a:srgbClr val="C8C8C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slov in navpično besedilo" type="vertTx">
  <p:cSld name="VERTICAL_TEX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vpični naslov in besedilo" type="vertTitleAndTx">
  <p:cSld name="VERTICAL_TITLE_AND_VERTICAL_TEX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slov in vsebina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E8E8E8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srgbClr val="D8D8D8">
                <a:alpha val="2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3"/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3"/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3"/>
          <p:cNvSpPr txBox="1"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venir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body" idx="1"/>
          </p:nvPr>
        </p:nvSpPr>
        <p:spPr>
          <a:xfrm>
            <a:off x="1115568" y="2478024"/>
            <a:ext cx="10168128" cy="3694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dt" idx="10"/>
          </p:nvPr>
        </p:nvSpPr>
        <p:spPr>
          <a:xfrm>
            <a:off x="111556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sldNum" idx="12"/>
          </p:nvPr>
        </p:nvSpPr>
        <p:spPr>
          <a:xfrm>
            <a:off x="8540496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Glava odseka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"/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E8E8E8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srgbClr val="D8D8D8">
                <a:alpha val="2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4"/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4"/>
          <p:cNvSpPr txBox="1"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venir"/>
              <a:buNone/>
              <a:defRPr sz="6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e vsebini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5"/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E8E8E8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srgbClr val="D8D8D8">
                <a:alpha val="2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2;p5"/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5"/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5"/>
          <p:cNvSpPr txBox="1"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venir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body" idx="1"/>
          </p:nvPr>
        </p:nvSpPr>
        <p:spPr>
          <a:xfrm>
            <a:off x="1115568" y="2478024"/>
            <a:ext cx="4937760" cy="3694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5"/>
          <p:cNvSpPr txBox="1">
            <a:spLocks noGrp="1"/>
          </p:cNvSpPr>
          <p:nvPr>
            <p:ph type="body" idx="2"/>
          </p:nvPr>
        </p:nvSpPr>
        <p:spPr>
          <a:xfrm>
            <a:off x="6345936" y="2478024"/>
            <a:ext cx="4937760" cy="3694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5"/>
          <p:cNvSpPr txBox="1">
            <a:spLocks noGrp="1"/>
          </p:cNvSpPr>
          <p:nvPr>
            <p:ph type="dt" idx="10"/>
          </p:nvPr>
        </p:nvSpPr>
        <p:spPr>
          <a:xfrm>
            <a:off x="111556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5"/>
          <p:cNvSpPr txBox="1">
            <a:spLocks noGrp="1"/>
          </p:cNvSpPr>
          <p:nvPr>
            <p:ph type="sldNum" idx="12"/>
          </p:nvPr>
        </p:nvSpPr>
        <p:spPr>
          <a:xfrm>
            <a:off x="8540496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imerjava" type="twoTxTwoObj">
  <p:cSld name="TWO_OBJECTS_WITH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E8E8E8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srgbClr val="D8D8D8">
                <a:alpha val="2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6"/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6"/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6"/>
          <p:cNvSpPr txBox="1"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venir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 cap="none"/>
            </a:lvl1pPr>
            <a:lvl2pPr marL="914400" lvl="1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Google Shape;56;p6"/>
          <p:cNvSpPr txBox="1">
            <a:spLocks noGrp="1"/>
          </p:cNvSpPr>
          <p:nvPr>
            <p:ph type="body" idx="2"/>
          </p:nvPr>
        </p:nvSpPr>
        <p:spPr>
          <a:xfrm>
            <a:off x="1115568" y="3203688"/>
            <a:ext cx="4937760" cy="2968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6"/>
          <p:cNvSpPr txBox="1">
            <a:spLocks noGrp="1"/>
          </p:cNvSpPr>
          <p:nvPr>
            <p:ph type="body" idx="3"/>
          </p:nvPr>
        </p:nvSpPr>
        <p:spPr>
          <a:xfrm>
            <a:off x="6345936" y="2372650"/>
            <a:ext cx="493776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 cap="none"/>
            </a:lvl1pPr>
            <a:lvl2pPr marL="914400" lvl="1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8" name="Google Shape;58;p6"/>
          <p:cNvSpPr txBox="1">
            <a:spLocks noGrp="1"/>
          </p:cNvSpPr>
          <p:nvPr>
            <p:ph type="body" idx="4"/>
          </p:nvPr>
        </p:nvSpPr>
        <p:spPr>
          <a:xfrm>
            <a:off x="6345936" y="3203687"/>
            <a:ext cx="4937760" cy="2968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6"/>
          <p:cNvSpPr txBox="1">
            <a:spLocks noGrp="1"/>
          </p:cNvSpPr>
          <p:nvPr>
            <p:ph type="dt" idx="10"/>
          </p:nvPr>
        </p:nvSpPr>
        <p:spPr>
          <a:xfrm>
            <a:off x="111556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sldNum" idx="12"/>
          </p:nvPr>
        </p:nvSpPr>
        <p:spPr>
          <a:xfrm>
            <a:off x="8540496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mo naslov" type="titleOnly">
  <p:cSld name="TITLE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7"/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E8E8E8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srgbClr val="D8D8D8">
                <a:alpha val="2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7"/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7"/>
          <p:cNvSpPr txBox="1"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venir"/>
              <a:buNone/>
              <a:defRPr sz="5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azen" type="blank">
  <p:cSld name="BLANK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sebina z naslovom" type="objTx">
  <p:cSld name="OBJECT_WITH_CAPTIO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9"/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E8E8E8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srgbClr val="D8D8D8">
                <a:alpha val="2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9"/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9"/>
          <p:cNvSpPr txBox="1"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venir"/>
              <a:buNone/>
              <a:defRPr sz="3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9"/>
          <p:cNvSpPr txBox="1">
            <a:spLocks noGrp="1"/>
          </p:cNvSpPr>
          <p:nvPr>
            <p:ph type="body" idx="1"/>
          </p:nvPr>
        </p:nvSpPr>
        <p:spPr>
          <a:xfrm>
            <a:off x="4965192" y="1709928"/>
            <a:ext cx="6729984" cy="4096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marL="1371600" lvl="2" indent="-355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8" name="Google Shape;78;p9"/>
          <p:cNvSpPr txBox="1">
            <a:spLocks noGrp="1"/>
          </p:cNvSpPr>
          <p:nvPr>
            <p:ph type="body" idx="2"/>
          </p:nvPr>
        </p:nvSpPr>
        <p:spPr>
          <a:xfrm>
            <a:off x="868680" y="3429000"/>
            <a:ext cx="3099816" cy="206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marL="914400" lvl="1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9" name="Google Shape;79;p9"/>
          <p:cNvSpPr txBox="1">
            <a:spLocks noGrp="1"/>
          </p:cNvSpPr>
          <p:nvPr>
            <p:ph type="dt" idx="10"/>
          </p:nvPr>
        </p:nvSpPr>
        <p:spPr>
          <a:xfrm>
            <a:off x="86868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slov in slika" type="picTx">
  <p:cSld name="PICTURE_WITH_CAPTION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0"/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E8E8E8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srgbClr val="D8D8D8">
                <a:alpha val="2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10"/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0"/>
          <p:cNvSpPr txBox="1"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venir"/>
              <a:buNone/>
              <a:defRPr sz="3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0"/>
          <p:cNvSpPr>
            <a:spLocks noGrp="1"/>
          </p:cNvSpPr>
          <p:nvPr>
            <p:ph type="pic" idx="2"/>
          </p:nvPr>
        </p:nvSpPr>
        <p:spPr>
          <a:xfrm>
            <a:off x="4965192" y="1161288"/>
            <a:ext cx="6729984" cy="4645152"/>
          </a:xfrm>
          <a:prstGeom prst="rect">
            <a:avLst/>
          </a:prstGeom>
          <a:noFill/>
          <a:ln>
            <a:noFill/>
          </a:ln>
        </p:spPr>
      </p:sp>
      <p:sp>
        <p:nvSpPr>
          <p:cNvPr id="87" name="Google Shape;87;p10"/>
          <p:cNvSpPr txBox="1">
            <a:spLocks noGrp="1"/>
          </p:cNvSpPr>
          <p:nvPr>
            <p:ph type="body" idx="1"/>
          </p:nvPr>
        </p:nvSpPr>
        <p:spPr>
          <a:xfrm>
            <a:off x="868680" y="3438144"/>
            <a:ext cx="3099816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marL="914400" lvl="1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8" name="Google Shape;88;p10"/>
          <p:cNvSpPr txBox="1">
            <a:spLocks noGrp="1"/>
          </p:cNvSpPr>
          <p:nvPr>
            <p:ph type="dt" idx="10"/>
          </p:nvPr>
        </p:nvSpPr>
        <p:spPr>
          <a:xfrm>
            <a:off x="86868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venir"/>
              <a:buNone/>
              <a:defRPr sz="44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914400" marR="0" lvl="1" indent="-3810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1371600" marR="0" lvl="2" indent="-355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1828800" marR="0" lvl="3" indent="-3429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2286000" marR="0" lvl="4" indent="-3429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I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08" name="Google Shape;108;p13"/>
          <p:cNvSpPr/>
          <p:nvPr/>
        </p:nvSpPr>
        <p:spPr>
          <a:xfrm>
            <a:off x="0" y="0"/>
            <a:ext cx="8452322" cy="6858000"/>
          </a:xfrm>
          <a:custGeom>
            <a:avLst/>
            <a:gdLst/>
            <a:ahLst/>
            <a:cxnLst/>
            <a:rect l="l" t="t" r="r" b="b"/>
            <a:pathLst>
              <a:path w="8452322" h="6858000" extrusionOk="0">
                <a:moveTo>
                  <a:pt x="0" y="0"/>
                </a:moveTo>
                <a:lnTo>
                  <a:pt x="7447992" y="0"/>
                </a:lnTo>
                <a:lnTo>
                  <a:pt x="7501089" y="79009"/>
                </a:lnTo>
                <a:cubicBezTo>
                  <a:pt x="8098524" y="1013167"/>
                  <a:pt x="8452322" y="2172770"/>
                  <a:pt x="8452322" y="3429001"/>
                </a:cubicBezTo>
                <a:cubicBezTo>
                  <a:pt x="8452322" y="4685233"/>
                  <a:pt x="8098524" y="5844836"/>
                  <a:pt x="7501089" y="6778993"/>
                </a:cubicBezTo>
                <a:lnTo>
                  <a:pt x="744799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lt1"/>
          </a:solidFill>
          <a:ln w="9525" cap="flat" cmpd="sng">
            <a:solidFill>
              <a:srgbClr val="E8E8E8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algn="l" rotWithShape="0">
              <a:srgbClr val="D8D8D8">
                <a:alpha val="2941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3"/>
          <p:cNvSpPr/>
          <p:nvPr/>
        </p:nvSpPr>
        <p:spPr>
          <a:xfrm>
            <a:off x="0" y="0"/>
            <a:ext cx="8443572" cy="6858000"/>
          </a:xfrm>
          <a:custGeom>
            <a:avLst/>
            <a:gdLst/>
            <a:ahLst/>
            <a:cxnLst/>
            <a:rect l="l" t="t" r="r" b="b"/>
            <a:pathLst>
              <a:path w="8443572" h="6858000" extrusionOk="0">
                <a:moveTo>
                  <a:pt x="0" y="0"/>
                </a:moveTo>
                <a:lnTo>
                  <a:pt x="7439242" y="0"/>
                </a:lnTo>
                <a:lnTo>
                  <a:pt x="7492339" y="79009"/>
                </a:lnTo>
                <a:cubicBezTo>
                  <a:pt x="8089774" y="1013167"/>
                  <a:pt x="8443572" y="2172770"/>
                  <a:pt x="8443572" y="3429001"/>
                </a:cubicBezTo>
                <a:cubicBezTo>
                  <a:pt x="8443572" y="4685233"/>
                  <a:pt x="8089774" y="5844836"/>
                  <a:pt x="7492339" y="6778993"/>
                </a:cubicBezTo>
                <a:lnTo>
                  <a:pt x="743924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3"/>
          <p:cNvSpPr txBox="1">
            <a:spLocks noGrp="1"/>
          </p:cNvSpPr>
          <p:nvPr>
            <p:ph type="ctrTitle"/>
          </p:nvPr>
        </p:nvSpPr>
        <p:spPr>
          <a:xfrm>
            <a:off x="616893" y="1238250"/>
            <a:ext cx="7003107" cy="43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venir"/>
              <a:buNone/>
            </a:pPr>
            <a:r>
              <a:rPr lang="en-SI" sz="7200"/>
              <a:t>Predator-Prey Simulation Using Boids Model</a:t>
            </a:r>
            <a:endParaRPr/>
          </a:p>
        </p:txBody>
      </p:sp>
      <p:sp>
        <p:nvSpPr>
          <p:cNvPr id="111" name="Google Shape;111;p13"/>
          <p:cNvSpPr/>
          <p:nvPr/>
        </p:nvSpPr>
        <p:spPr>
          <a:xfrm>
            <a:off x="0" y="2827916"/>
            <a:ext cx="128016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2"/>
          <p:cNvSpPr txBox="1">
            <a:spLocks noGrp="1"/>
          </p:cNvSpPr>
          <p:nvPr>
            <p:ph type="title"/>
          </p:nvPr>
        </p:nvSpPr>
        <p:spPr>
          <a:xfrm>
            <a:off x="868680" y="1709928"/>
            <a:ext cx="3099900" cy="17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-SI"/>
              <a:t>Attack nearest and avoid direction</a:t>
            </a:r>
            <a:endParaRPr/>
          </a:p>
        </p:txBody>
      </p:sp>
      <p:pic>
        <p:nvPicPr>
          <p:cNvPr id="177" name="Google Shape;17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28600" y="830766"/>
            <a:ext cx="3740175" cy="28020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25241" y="836295"/>
            <a:ext cx="3853350" cy="2872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377650" y="3742949"/>
            <a:ext cx="3740175" cy="2802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2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528600" y="3707625"/>
            <a:ext cx="3740175" cy="287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3"/>
          <p:cNvSpPr txBox="1">
            <a:spLocks noGrp="1"/>
          </p:cNvSpPr>
          <p:nvPr>
            <p:ph type="title"/>
          </p:nvPr>
        </p:nvSpPr>
        <p:spPr>
          <a:xfrm>
            <a:off x="868680" y="1709928"/>
            <a:ext cx="3099900" cy="17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-SI"/>
              <a:t>Attack most peripheral and avoid direction</a:t>
            </a:r>
            <a:endParaRPr/>
          </a:p>
        </p:txBody>
      </p:sp>
      <p:pic>
        <p:nvPicPr>
          <p:cNvPr id="187" name="Google Shape;18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52750" y="768275"/>
            <a:ext cx="3814999" cy="2867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065600" y="804225"/>
            <a:ext cx="3888991" cy="2916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066687" y="3720950"/>
            <a:ext cx="3886825" cy="29167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2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28775" y="3723350"/>
            <a:ext cx="3886825" cy="2911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4"/>
          <p:cNvSpPr txBox="1">
            <a:spLocks noGrp="1"/>
          </p:cNvSpPr>
          <p:nvPr>
            <p:ph type="title"/>
          </p:nvPr>
        </p:nvSpPr>
        <p:spPr>
          <a:xfrm>
            <a:off x="868680" y="1709928"/>
            <a:ext cx="3099900" cy="17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-SI"/>
              <a:t>Attack nearest and avoid position</a:t>
            </a:r>
            <a:endParaRPr/>
          </a:p>
        </p:txBody>
      </p:sp>
      <p:pic>
        <p:nvPicPr>
          <p:cNvPr id="197" name="Google Shape;197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78875" y="732750"/>
            <a:ext cx="3818601" cy="2865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07875" y="796250"/>
            <a:ext cx="3728976" cy="2792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21275" y="3522050"/>
            <a:ext cx="3728976" cy="27875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2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389250" y="3522050"/>
            <a:ext cx="3818600" cy="2854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5"/>
          <p:cNvSpPr txBox="1">
            <a:spLocks noGrp="1"/>
          </p:cNvSpPr>
          <p:nvPr>
            <p:ph type="title"/>
          </p:nvPr>
        </p:nvSpPr>
        <p:spPr>
          <a:xfrm>
            <a:off x="868680" y="1709928"/>
            <a:ext cx="3099900" cy="17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-SI"/>
              <a:t>Attack most peripheral and avoid position</a:t>
            </a:r>
            <a:endParaRPr/>
          </a:p>
        </p:txBody>
      </p:sp>
      <p:pic>
        <p:nvPicPr>
          <p:cNvPr id="207" name="Google Shape;207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04675" y="607050"/>
            <a:ext cx="3945375" cy="2941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69200" y="689294"/>
            <a:ext cx="3835475" cy="287028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17250" y="3548275"/>
            <a:ext cx="3774750" cy="281717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499563" y="3559574"/>
            <a:ext cx="3774750" cy="282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6"/>
          <p:cNvSpPr txBox="1"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venir"/>
              <a:buNone/>
            </a:pPr>
            <a:r>
              <a:rPr lang="en-SI"/>
              <a:t>Biggest challenges </a:t>
            </a:r>
            <a:endParaRPr/>
          </a:p>
        </p:txBody>
      </p:sp>
      <p:sp>
        <p:nvSpPr>
          <p:cNvPr id="216" name="Google Shape;216;p26"/>
          <p:cNvSpPr txBox="1">
            <a:spLocks noGrp="1"/>
          </p:cNvSpPr>
          <p:nvPr>
            <p:ph type="body" idx="1"/>
          </p:nvPr>
        </p:nvSpPr>
        <p:spPr>
          <a:xfrm>
            <a:off x="1115575" y="2478025"/>
            <a:ext cx="10168200" cy="40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32500" lnSpcReduction="20000"/>
          </a:bodyPr>
          <a:lstStyle/>
          <a:p>
            <a:pPr marL="457200" lvl="0" indent="-389762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SI" sz="10150"/>
              <a:t>Scalable codebase (</a:t>
            </a:r>
            <a:r>
              <a:rPr lang="en-SI" sz="9750"/>
              <a:t>boids, behaviours)</a:t>
            </a:r>
            <a:endParaRPr sz="9750"/>
          </a:p>
          <a:p>
            <a:pPr marL="91440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70935"/>
              <a:buNone/>
            </a:pPr>
            <a:endParaRPr sz="10150"/>
          </a:p>
          <a:p>
            <a:pPr marL="457200" lvl="0" indent="-389762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SI" sz="10150"/>
              <a:t>Debuging</a:t>
            </a:r>
            <a:endParaRPr sz="10150"/>
          </a:p>
          <a:p>
            <a:pPr marL="45720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70935"/>
              <a:buNone/>
            </a:pPr>
            <a:endParaRPr sz="10150"/>
          </a:p>
          <a:p>
            <a:pPr marL="457200" lvl="0" indent="-389762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SI" sz="10150"/>
              <a:t>Toroidal coordinates</a:t>
            </a:r>
            <a:endParaRPr sz="10150"/>
          </a:p>
          <a:p>
            <a:pPr marL="45720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70935"/>
              <a:buNone/>
            </a:pPr>
            <a:endParaRPr sz="10150"/>
          </a:p>
          <a:p>
            <a:pPr marL="457200" lvl="0" indent="-389762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SI" sz="10150"/>
              <a:t>Predator vision</a:t>
            </a:r>
            <a:endParaRPr sz="10150"/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257142"/>
              <a:buNone/>
            </a:pPr>
            <a:endParaRPr/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257142"/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7"/>
          <p:cNvSpPr txBox="1"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venir"/>
              <a:buNone/>
            </a:pPr>
            <a:r>
              <a:rPr lang="en-SI"/>
              <a:t>Starting from scratch</a:t>
            </a:r>
            <a:endParaRPr/>
          </a:p>
        </p:txBody>
      </p:sp>
      <p:sp>
        <p:nvSpPr>
          <p:cNvPr id="222" name="Google Shape;222;p27"/>
          <p:cNvSpPr txBox="1">
            <a:spLocks noGrp="1"/>
          </p:cNvSpPr>
          <p:nvPr>
            <p:ph type="body" idx="1"/>
          </p:nvPr>
        </p:nvSpPr>
        <p:spPr>
          <a:xfrm>
            <a:off x="1115568" y="2478024"/>
            <a:ext cx="10168128" cy="3694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mtClean="0"/>
              <a:t>Simulation parameterization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4"/>
          <p:cNvSpPr txBox="1"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venir"/>
              <a:buNone/>
            </a:pPr>
            <a:r>
              <a:rPr lang="en-SI"/>
              <a:t>General overview</a:t>
            </a:r>
            <a:endParaRPr/>
          </a:p>
        </p:txBody>
      </p:sp>
      <p:sp>
        <p:nvSpPr>
          <p:cNvPr id="117" name="Google Shape;117;p14"/>
          <p:cNvSpPr txBox="1">
            <a:spLocks noGrp="1"/>
          </p:cNvSpPr>
          <p:nvPr>
            <p:ph type="body" idx="1"/>
          </p:nvPr>
        </p:nvSpPr>
        <p:spPr>
          <a:xfrm>
            <a:off x="4965192" y="1709928"/>
            <a:ext cx="6729984" cy="4096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SI"/>
              <a:t>Evolution</a:t>
            </a:r>
            <a:endParaRPr/>
          </a:p>
          <a:p>
            <a:pPr marL="4572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SI"/>
              <a:t>Survival probability</a:t>
            </a:r>
            <a:endParaRPr/>
          </a:p>
          <a:p>
            <a:pPr marL="4572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SI"/>
              <a:t>Using nature as design inspiration</a:t>
            </a:r>
            <a:endParaRPr/>
          </a:p>
          <a:p>
            <a:pPr marL="4572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SI"/>
              <a:t>Real world applications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5"/>
          <p:cNvSpPr txBox="1"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venir"/>
              <a:buNone/>
            </a:pPr>
            <a:r>
              <a:rPr lang="en-SI"/>
              <a:t>Starting goal</a:t>
            </a:r>
            <a:endParaRPr/>
          </a:p>
        </p:txBody>
      </p:sp>
      <p:sp>
        <p:nvSpPr>
          <p:cNvPr id="123" name="Google Shape;123;p15"/>
          <p:cNvSpPr txBox="1">
            <a:spLocks noGrp="1"/>
          </p:cNvSpPr>
          <p:nvPr>
            <p:ph type="body" idx="1"/>
          </p:nvPr>
        </p:nvSpPr>
        <p:spPr>
          <a:xfrm>
            <a:off x="4965192" y="1709928"/>
            <a:ext cx="6729984" cy="4096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SI" sz="2400"/>
              <a:t>Develop a realistic simulation replicating natural patterns</a:t>
            </a:r>
            <a:endParaRPr/>
          </a:p>
          <a:p>
            <a:pPr marL="2286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endParaRPr sz="240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SI" sz="2400"/>
              <a:t>Simulate different types of predator / prey models</a:t>
            </a:r>
            <a:endParaRPr/>
          </a:p>
          <a:p>
            <a:pPr marL="2286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endParaRPr sz="240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SI" sz="2400"/>
              <a:t>Implement adaptive model configurations</a:t>
            </a:r>
            <a:endParaRPr/>
          </a:p>
          <a:p>
            <a:pPr marL="2286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endParaRPr sz="240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SI" sz="2400"/>
              <a:t>Large scale simulation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6"/>
          <p:cNvSpPr txBox="1">
            <a:spLocks noGrp="1"/>
          </p:cNvSpPr>
          <p:nvPr>
            <p:ph type="title"/>
          </p:nvPr>
        </p:nvSpPr>
        <p:spPr>
          <a:xfrm>
            <a:off x="868675" y="1709925"/>
            <a:ext cx="3252000" cy="17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venir"/>
              <a:buNone/>
            </a:pPr>
            <a:r>
              <a:rPr lang="en-SI"/>
              <a:t>Predator tactics</a:t>
            </a:r>
            <a:endParaRPr/>
          </a:p>
        </p:txBody>
      </p:sp>
      <p:sp>
        <p:nvSpPr>
          <p:cNvPr id="129" name="Google Shape;129;p16"/>
          <p:cNvSpPr txBox="1">
            <a:spLocks noGrp="1"/>
          </p:cNvSpPr>
          <p:nvPr>
            <p:ph type="body" idx="1"/>
          </p:nvPr>
        </p:nvSpPr>
        <p:spPr>
          <a:xfrm>
            <a:off x="4965192" y="1709928"/>
            <a:ext cx="6729984" cy="4096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4000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700"/>
              <a:buChar char="•"/>
            </a:pPr>
            <a:r>
              <a:rPr lang="en-SI"/>
              <a:t>Attack towards the groups centroid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457200" lvl="0" indent="-4000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700"/>
              <a:buChar char="•"/>
            </a:pPr>
            <a:r>
              <a:rPr lang="en-SI"/>
              <a:t>Attack nearest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457200" lvl="0" indent="-4000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700"/>
              <a:buChar char="•"/>
            </a:pPr>
            <a:r>
              <a:rPr lang="en-SI"/>
              <a:t>Attack most peripheral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457200" lvl="0" indent="-406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SI"/>
              <a:t>Attack at random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"/>
          <p:cNvSpPr txBox="1"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venir"/>
              <a:buNone/>
            </a:pPr>
            <a:r>
              <a:rPr lang="en-SI"/>
              <a:t>Prey escape maneuvers</a:t>
            </a:r>
            <a:endParaRPr/>
          </a:p>
        </p:txBody>
      </p:sp>
      <p:sp>
        <p:nvSpPr>
          <p:cNvPr id="135" name="Google Shape;135;p17"/>
          <p:cNvSpPr txBox="1">
            <a:spLocks noGrp="1"/>
          </p:cNvSpPr>
          <p:nvPr>
            <p:ph type="body" idx="1"/>
          </p:nvPr>
        </p:nvSpPr>
        <p:spPr>
          <a:xfrm>
            <a:off x="4965192" y="1709928"/>
            <a:ext cx="6729984" cy="4096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SI"/>
              <a:t>Avoid direction</a:t>
            </a:r>
            <a:endParaRPr/>
          </a:p>
          <a:p>
            <a:pPr marL="457200" lvl="0" indent="-3429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SI"/>
              <a:t>Avoid position</a:t>
            </a:r>
            <a:endParaRPr/>
          </a:p>
          <a:p>
            <a:pPr marL="457200" lvl="0" indent="-3429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SI"/>
              <a:t>Turn gamma</a:t>
            </a:r>
            <a:endParaRPr/>
          </a:p>
          <a:p>
            <a:pPr marL="457200" lvl="0" indent="-3429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SI"/>
              <a:t>Turn random</a:t>
            </a:r>
            <a:endParaRPr/>
          </a:p>
          <a:p>
            <a:pPr marL="457200" lvl="0" indent="-3429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SI"/>
              <a:t>Turn time</a:t>
            </a:r>
            <a:endParaRPr/>
          </a:p>
          <a:p>
            <a:pPr marL="457200" lvl="0" indent="-342900" algn="l" rtl="0">
              <a:lnSpc>
                <a:spcPct val="110000"/>
              </a:lnSpc>
              <a:spcBef>
                <a:spcPts val="1000"/>
              </a:spcBef>
              <a:spcAft>
                <a:spcPts val="600"/>
              </a:spcAft>
              <a:buSzPts val="1800"/>
              <a:buChar char="•"/>
            </a:pPr>
            <a:r>
              <a:rPr lang="en-SI"/>
              <a:t>Zig zag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8"/>
          <p:cNvSpPr txBox="1"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venir"/>
              <a:buNone/>
            </a:pPr>
            <a:r>
              <a:rPr lang="en-SI"/>
              <a:t>Basic boid model</a:t>
            </a:r>
            <a:endParaRPr/>
          </a:p>
        </p:txBody>
      </p:sp>
      <p:pic>
        <p:nvPicPr>
          <p:cNvPr id="141" name="Google Shape;141;p18" descr="A black background with blue dots&#10;&#10;Description automatically generated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20040" y="2782610"/>
            <a:ext cx="3703320" cy="27774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18" descr="A black background with blue dots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244340" y="2777596"/>
            <a:ext cx="3703320" cy="27774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18" descr="A black background with blue dots&#10;&#10;Description automatically generated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165592" y="2777596"/>
            <a:ext cx="3703320" cy="277749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18"/>
          <p:cNvSpPr txBox="1"/>
          <p:nvPr/>
        </p:nvSpPr>
        <p:spPr>
          <a:xfrm>
            <a:off x="981450" y="5641600"/>
            <a:ext cx="23805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SI" sz="2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Starting point</a:t>
            </a:r>
            <a:endParaRPr sz="2800" b="0" i="0" u="none" strike="noStrike" cap="none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45" name="Google Shape;145;p18"/>
          <p:cNvSpPr txBox="1"/>
          <p:nvPr/>
        </p:nvSpPr>
        <p:spPr>
          <a:xfrm>
            <a:off x="5365500" y="5641600"/>
            <a:ext cx="1461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SI" sz="2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Step 50</a:t>
            </a:r>
            <a:endParaRPr sz="2800" b="0" i="0" u="none" strike="noStrike" cap="none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46" name="Google Shape;146;p18"/>
          <p:cNvSpPr txBox="1"/>
          <p:nvPr/>
        </p:nvSpPr>
        <p:spPr>
          <a:xfrm>
            <a:off x="9209950" y="5641600"/>
            <a:ext cx="1614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SI" sz="2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Step 100</a:t>
            </a:r>
            <a:endParaRPr sz="2800" b="0" i="0" u="none" strike="noStrike" cap="none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9"/>
          <p:cNvSpPr txBox="1"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venir"/>
              <a:buNone/>
            </a:pPr>
            <a:r>
              <a:rPr lang="en-SI"/>
              <a:t>Introduction of a predator</a:t>
            </a:r>
            <a:endParaRPr/>
          </a:p>
        </p:txBody>
      </p:sp>
      <p:pic>
        <p:nvPicPr>
          <p:cNvPr id="152" name="Google Shape;152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23732" y="2108249"/>
            <a:ext cx="6344535" cy="42011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0"/>
          <p:cNvSpPr txBox="1"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venir"/>
              <a:buNone/>
            </a:pPr>
            <a:r>
              <a:rPr lang="en-SI"/>
              <a:t>Generated patterns of collective escape</a:t>
            </a:r>
            <a:endParaRPr/>
          </a:p>
        </p:txBody>
      </p:sp>
      <p:pic>
        <p:nvPicPr>
          <p:cNvPr id="158" name="Google Shape;158;p20" descr="A group of white birds in the sky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48222" y="3046953"/>
            <a:ext cx="3703320" cy="27774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20" descr="Fireworks in the sky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0895" y="3046953"/>
            <a:ext cx="3703320" cy="27774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20" descr="A group of birds in the sky&#10;&#10;Description automatically generated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89558" y="3046953"/>
            <a:ext cx="3703320" cy="277749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20"/>
          <p:cNvSpPr txBox="1"/>
          <p:nvPr/>
        </p:nvSpPr>
        <p:spPr>
          <a:xfrm>
            <a:off x="5558813" y="2210450"/>
            <a:ext cx="9648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SI" sz="2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Split</a:t>
            </a:r>
            <a:endParaRPr sz="28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1"/>
          <p:cNvSpPr txBox="1"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venir"/>
              <a:buNone/>
            </a:pPr>
            <a:r>
              <a:rPr lang="en-SI"/>
              <a:t>Generated patterns of collective escape</a:t>
            </a:r>
            <a:endParaRPr/>
          </a:p>
        </p:txBody>
      </p:sp>
      <p:pic>
        <p:nvPicPr>
          <p:cNvPr id="167" name="Google Shape;167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6827" y="2282350"/>
            <a:ext cx="3705225" cy="3781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2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429949" y="2282350"/>
            <a:ext cx="3853747" cy="3781425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21"/>
          <p:cNvSpPr txBox="1"/>
          <p:nvPr/>
        </p:nvSpPr>
        <p:spPr>
          <a:xfrm>
            <a:off x="8096925" y="6085500"/>
            <a:ext cx="2858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SI" sz="2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Flash expansion</a:t>
            </a:r>
            <a:endParaRPr sz="2800" b="0" i="0" u="none" strike="noStrike" cap="none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70" name="Google Shape;170;p21"/>
          <p:cNvSpPr txBox="1"/>
          <p:nvPr/>
        </p:nvSpPr>
        <p:spPr>
          <a:xfrm>
            <a:off x="2358864" y="6064062"/>
            <a:ext cx="9753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SI" sz="2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Herd</a:t>
            </a:r>
            <a:endParaRPr sz="2800" b="0" i="0" u="none" strike="noStrike" cap="none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rgbClr val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Širokozaslonsko</PresentationFormat>
  <Paragraphs>60</Paragraphs>
  <Slides>15</Slides>
  <Notes>15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15</vt:i4>
      </vt:variant>
    </vt:vector>
  </HeadingPairs>
  <TitlesOfParts>
    <vt:vector size="19" baseType="lpstr">
      <vt:lpstr>Arial</vt:lpstr>
      <vt:lpstr>Avenir</vt:lpstr>
      <vt:lpstr>Calibri</vt:lpstr>
      <vt:lpstr>AccentBoxVTI</vt:lpstr>
      <vt:lpstr>Predator-Prey Simulation Using Boids Model</vt:lpstr>
      <vt:lpstr>General overview</vt:lpstr>
      <vt:lpstr>Starting goal</vt:lpstr>
      <vt:lpstr>Predator tactics</vt:lpstr>
      <vt:lpstr>Prey escape maneuvers</vt:lpstr>
      <vt:lpstr>Basic boid model</vt:lpstr>
      <vt:lpstr>Introduction of a predator</vt:lpstr>
      <vt:lpstr>Generated patterns of collective escape</vt:lpstr>
      <vt:lpstr>Generated patterns of collective escape</vt:lpstr>
      <vt:lpstr>Attack nearest and avoid direction</vt:lpstr>
      <vt:lpstr>Attack most peripheral and avoid direction</vt:lpstr>
      <vt:lpstr>Attack nearest and avoid position</vt:lpstr>
      <vt:lpstr>Attack most peripheral and avoid position</vt:lpstr>
      <vt:lpstr>Biggest challenges </vt:lpstr>
      <vt:lpstr>Starting from scratch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Predator-Prey Simulation Using Boids Model</dc:title>
  <cp:lastModifiedBy>Matija</cp:lastModifiedBy>
  <cp:revision>1</cp:revision>
  <dcterms:modified xsi:type="dcterms:W3CDTF">2024-01-07T22:51:22Z</dcterms:modified>
</cp:coreProperties>
</file>