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notesSlides/notesSlide1.xml" ContentType="application/vnd.openxmlformats-officedocument.presentationml.notesSlide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13"/>
  </p:notesMasterIdLst>
  <p:handoutMasterIdLst>
    <p:handoutMasterId r:id="rId14"/>
  </p:handoutMasterIdLst>
  <p:sldIdLst>
    <p:sldId id="256" r:id="rId2"/>
    <p:sldId id="284" r:id="rId3"/>
    <p:sldId id="286" r:id="rId4"/>
    <p:sldId id="285" r:id="rId5"/>
    <p:sldId id="288" r:id="rId6"/>
    <p:sldId id="287" r:id="rId7"/>
    <p:sldId id="289" r:id="rId8"/>
    <p:sldId id="290" r:id="rId9"/>
    <p:sldId id="291" r:id="rId10"/>
    <p:sldId id="292" r:id="rId11"/>
    <p:sldId id="293" r:id="rId12"/>
  </p:sldIdLst>
  <p:sldSz cx="12192000" cy="6858000"/>
  <p:notesSz cx="6858000" cy="9144000"/>
  <p:defaultTextStyle>
    <a:defPPr>
      <a:defRPr lang="en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F9ED7"/>
    <a:srgbClr val="317C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3" autoAdjust="0"/>
    <p:restoredTop sz="86364" autoAdjust="0"/>
  </p:normalViewPr>
  <p:slideViewPr>
    <p:cSldViewPr snapToGrid="0">
      <p:cViewPr>
        <p:scale>
          <a:sx n="57" d="100"/>
          <a:sy n="57" d="100"/>
        </p:scale>
        <p:origin x="992" y="5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-2460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539E6A-A578-4876-BE0C-B16996341DBC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6D45F0-415E-47DF-8547-B5F9609755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6337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4-10T03:14:09.549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0 0,'0'0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4-10T03:14:09.896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0 0,'0'0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4-10T03:14:10.767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0 0,'0'0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4-10T03:15:30.155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0 0,'0'0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4-10T03:15:33.324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0 0,'0'0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4-10T03:15:33.934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0 0,'0'0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4-10T03:15:34.290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0 0,'0'0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4-10T03:15:34.617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0 0,'0'0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B08230-9009-4AC3-91A0-574E51381FE6}" type="datetimeFigureOut">
              <a:rPr lang="ro-RO" smtClean="0"/>
              <a:pPr/>
              <a:t>09.04.2020</a:t>
            </a:fld>
            <a:endParaRPr lang="ro-R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o-R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2C0FE0-FFD0-4073-A583-E3EBCD6FF587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0858771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Multi-tenant vs multi-instance vs </a:t>
            </a:r>
            <a:r>
              <a:rPr lang="fr-FR" dirty="0" err="1"/>
              <a:t>event-driven</a:t>
            </a:r>
            <a:r>
              <a:rPr lang="sl-SI" dirty="0"/>
              <a:t>:</a:t>
            </a:r>
          </a:p>
          <a:p>
            <a:pPr lvl="1"/>
            <a:r>
              <a:rPr lang="en-US" dirty="0"/>
              <a:t>Traditionally, a </a:t>
            </a:r>
            <a:r>
              <a:rPr lang="en-US" b="1" dirty="0"/>
              <a:t>multi-tenant</a:t>
            </a:r>
            <a:r>
              <a:rPr lang="sl-SI" dirty="0"/>
              <a:t> </a:t>
            </a:r>
            <a:r>
              <a:rPr lang="en-US" dirty="0"/>
              <a:t>approach is used for VC in Clouds</a:t>
            </a:r>
            <a:endParaRPr lang="sl-SI" dirty="0"/>
          </a:p>
          <a:p>
            <a:pPr lvl="1"/>
            <a:r>
              <a:rPr lang="sl-SI" b="1" dirty="0"/>
              <a:t>Multi-instance</a:t>
            </a:r>
            <a:r>
              <a:rPr lang="sl-SI" dirty="0"/>
              <a:t> approach</a:t>
            </a:r>
          </a:p>
          <a:p>
            <a:pPr lvl="1"/>
            <a:r>
              <a:rPr lang="sl-SI" b="1" dirty="0"/>
              <a:t>Event-driven</a:t>
            </a:r>
            <a:r>
              <a:rPr lang="sl-SI" dirty="0"/>
              <a:t> approach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2C0FE0-FFD0-4073-A583-E3EBCD6FF587}" type="slidenum">
              <a:rPr lang="ro-RO" smtClean="0"/>
              <a:pPr/>
              <a:t>4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6825268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dirty="0"/>
              <a:t>MOS = mean opinion score aka star rating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2C0FE0-FFD0-4073-A583-E3EBCD6FF587}" type="slidenum">
              <a:rPr lang="ro-RO" smtClean="0"/>
              <a:pPr/>
              <a:t>10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5397072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2B10A-71B8-4C98-A7E8-255B182196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S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0DF367-6D61-481B-BB4B-0D4FF2BD3F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1F588D-DAC6-45F4-AC5B-1F87CBF2C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Project meeting Porto, 1-3 December 2015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FE3AB9-7983-4FAB-A4CC-4BC7E1BB9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Software Workbench for Interactive, Time Critical and Highly self-adaptive Cloud applications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69B5A1-EC80-447B-AB34-D4E6E2A21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4D42B-C4F5-40A1-BF1F-D87D713BE7A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E3D90D1-1457-4A98-A8EB-96DAB7111318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1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1">
                  <a:lumMod val="40000"/>
                  <a:lumOff val="60000"/>
                  <a:shade val="100000"/>
                  <a:satMod val="115000"/>
                </a:schemeClr>
              </a:gs>
            </a:gsLst>
            <a:lin ang="8100000" scaled="1"/>
            <a:tileRect/>
          </a:gra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83DADC1-E566-485B-92E6-62CD147C5CB9}"/>
              </a:ext>
            </a:extLst>
          </p:cNvPr>
          <p:cNvSpPr/>
          <p:nvPr userDrawn="1"/>
        </p:nvSpPr>
        <p:spPr>
          <a:xfrm>
            <a:off x="0" y="3540126"/>
            <a:ext cx="12192000" cy="585216"/>
          </a:xfrm>
          <a:prstGeom prst="rect">
            <a:avLst/>
          </a:prstGeom>
          <a:gradFill flip="none" rotWithShape="1">
            <a:gsLst>
              <a:gs pos="0">
                <a:srgbClr val="5F9ED7">
                  <a:shade val="30000"/>
                  <a:satMod val="115000"/>
                </a:srgbClr>
              </a:gs>
              <a:gs pos="50000">
                <a:srgbClr val="5F9ED7">
                  <a:shade val="67500"/>
                  <a:satMod val="115000"/>
                </a:srgbClr>
              </a:gs>
              <a:gs pos="100000">
                <a:srgbClr val="5F9ED7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21EFD77-69EA-47F9-A62E-58FABD282EA2}"/>
              </a:ext>
            </a:extLst>
          </p:cNvPr>
          <p:cNvCxnSpPr/>
          <p:nvPr userDrawn="1"/>
        </p:nvCxnSpPr>
        <p:spPr>
          <a:xfrm flipH="1">
            <a:off x="121920" y="0"/>
            <a:ext cx="12192" cy="6858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BDF14D4-9712-4D45-8853-19D9BF57B97F}"/>
              </a:ext>
            </a:extLst>
          </p:cNvPr>
          <p:cNvCxnSpPr/>
          <p:nvPr userDrawn="1"/>
        </p:nvCxnSpPr>
        <p:spPr>
          <a:xfrm>
            <a:off x="207264" y="0"/>
            <a:ext cx="0" cy="685800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F959B7C-891A-436B-AE13-C272755E384A}"/>
              </a:ext>
            </a:extLst>
          </p:cNvPr>
          <p:cNvCxnSpPr/>
          <p:nvPr userDrawn="1"/>
        </p:nvCxnSpPr>
        <p:spPr>
          <a:xfrm>
            <a:off x="365760" y="0"/>
            <a:ext cx="24384" cy="6858000"/>
          </a:xfrm>
          <a:prstGeom prst="line">
            <a:avLst/>
          </a:prstGeom>
          <a:ln w="28575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D4AA830-A23C-4B86-906E-86DC21EDD9C6}"/>
              </a:ext>
            </a:extLst>
          </p:cNvPr>
          <p:cNvCxnSpPr/>
          <p:nvPr userDrawn="1"/>
        </p:nvCxnSpPr>
        <p:spPr>
          <a:xfrm>
            <a:off x="280416" y="0"/>
            <a:ext cx="24384" cy="685800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0F08751-6E54-4B32-8B6A-A026339BFE76}"/>
              </a:ext>
            </a:extLst>
          </p:cNvPr>
          <p:cNvCxnSpPr/>
          <p:nvPr userDrawn="1"/>
        </p:nvCxnSpPr>
        <p:spPr>
          <a:xfrm>
            <a:off x="486156" y="0"/>
            <a:ext cx="21844" cy="685800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000EC19E-08AE-42DD-B8A5-D708D2E9BB76}"/>
              </a:ext>
            </a:extLst>
          </p:cNvPr>
          <p:cNvSpPr txBox="1"/>
          <p:nvPr userDrawn="1"/>
        </p:nvSpPr>
        <p:spPr>
          <a:xfrm>
            <a:off x="3039762" y="463828"/>
            <a:ext cx="54616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3200" dirty="0"/>
              <a:t>EU H2020-ICT-2014</a:t>
            </a:r>
            <a:r>
              <a:rPr lang="nl-NL" sz="3200" dirty="0"/>
              <a:t>: GA 643963</a:t>
            </a:r>
            <a:endParaRPr lang="ro-RO" sz="3200" dirty="0"/>
          </a:p>
        </p:txBody>
      </p:sp>
      <p:pic>
        <p:nvPicPr>
          <p:cNvPr id="15" name="Billede 2">
            <a:extLst>
              <a:ext uri="{FF2B5EF4-FFF2-40B4-BE49-F238E27FC236}">
                <a16:creationId xmlns:a16="http://schemas.microsoft.com/office/drawing/2014/main" id="{7D8238CC-6179-4799-A417-F0C0001866A2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4767" y="245994"/>
            <a:ext cx="1114425" cy="800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CC83B320-7CF8-43AF-AA46-CD7D2818895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828" y="92543"/>
            <a:ext cx="1516891" cy="1182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6059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9034A-AFCE-480C-BA9A-41724024C4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6FBC21-98DC-4951-ACF8-ED600D303A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B58E44-A15F-454A-AFDB-E486752E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o-RO"/>
              <a:t>Kick-off, Amsterdam, February 10, 2015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D3591B-4400-4AAC-A667-8766D0728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Software Workbench for Interactive, Time Critical and Highly self-adaptive Cloud applications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747ED1-DF13-42CF-9304-C8E94BDCD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4D42B-C4F5-40A1-BF1F-D87D713BE7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582782"/>
      </p:ext>
    </p:extLst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C6E889C-2C5C-46E5-B15F-0F011C9828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48CC8D-824B-4977-9A35-505DAEFB14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A71AC-19EE-4D53-9045-1120E8637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o-RO"/>
              <a:t>Kick-off, Amsterdam, February 10, 2015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ED4D41-748C-4DAF-B5E8-0F8AFEB5A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Software Workbench for Interactive, Time Critical and Highly self-adaptive Cloud applications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8CDCC7-35FB-406D-99CF-A6B7F22F7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4D42B-C4F5-40A1-BF1F-D87D713BE7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530855"/>
      </p:ext>
    </p:extLst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A07687-DF99-4783-B93C-A7271E7D8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B09CB5-4CD7-4E62-BEA9-085A5BA75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1AFB0B-6934-426E-80A0-458D9167E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o-RO"/>
              <a:t>Kick-off, Amsterdam, February 10, 2015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4E384A-8258-4C18-888E-46D37907E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Software Workbench for Interactive, Time Critical and Highly self-adaptive Cloud applications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240F86-3A9E-49D4-B1A1-EFA061275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4D42B-C4F5-40A1-BF1F-D87D713BE7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514727"/>
      </p:ext>
    </p:extLst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E0991-4631-4DD2-B0FA-B96F225B56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9169C7-D724-4D45-B99F-1A990668B9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F5E422-BE85-4D00-9CA4-11ADED644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o-RO"/>
              <a:t>Kick-off, Amsterdam, February 10, 2015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1A37EF-1781-4458-BD35-8F36E1472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Software Workbench for Interactive, Time Critical and Highly self-adaptive Cloud applications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020582-30E7-4D8D-A765-9B1FE4683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4D42B-C4F5-40A1-BF1F-D87D713BE7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393402"/>
      </p:ext>
    </p:extLst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457EE1-3811-43C4-BE2A-4BE1272F2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ECA8E8-A655-4D82-AC33-E73C04DE0D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D270B3-80C4-44A6-836F-BF38EA2B69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964F55-DB0C-4296-9B1D-83FE20E81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o-RO"/>
              <a:t>Kick-off, Amsterdam, February 10, 2015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C58BE6-5A0D-4C41-8626-7D2D528B8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Software Workbench for Interactive, Time Critical and Highly self-adaptive Cloud applications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D06E45-5952-467C-8637-9E0C1FB9A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4D42B-C4F5-40A1-BF1F-D87D713BE7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155566"/>
      </p:ext>
    </p:extLst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65C632-EA5B-47A4-B5B4-E2CD2E2C0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0A1088-4D1D-4C3E-9292-7BF953630D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3C20BA-74A4-4E84-A18A-E603A6CDD9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8480593-D93B-4646-8107-F9F54DF0C6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CEF036-E497-45D1-BFAE-28BAFF03F3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122291-52F7-4BFE-AC50-0059B2BEA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o-RO"/>
              <a:t>Kick-off, Amsterdam, February 10, 2015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9B4FF6C-0460-41CB-8BBE-0E8DF1EFD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Software Workbench for Interactive, Time Critical and Highly self-adaptive Cloud applications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BC96EF-4A17-4BDB-A0B0-D3E4A7CD8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4D42B-C4F5-40A1-BF1F-D87D713BE7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722506"/>
      </p:ext>
    </p:extLst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98B22C-72AC-4499-8386-3AF074DC1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49C5E2-649F-4946-8D14-D1C4DA5F6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o-RO"/>
              <a:t>Kick-off, Amsterdam, February 10, 2015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8A210F-673F-4B08-8EAA-65B9B3E6F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Software Workbench for Interactive, Time Critical and Highly self-adaptive Cloud applications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42FC82-C0A8-4B43-BF33-558BF10A1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4D42B-C4F5-40A1-BF1F-D87D713BE7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638137"/>
      </p:ext>
    </p:extLst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AE99A51-6272-4268-B897-BD78CA588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o-RO"/>
              <a:t>Kick-off, Amsterdam, February 10, 2015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14171C-0772-4C68-BBAF-CF4989084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Software Workbench for Interactive, Time Critical and Highly self-adaptive Cloud applications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913431-7AE4-4060-BB01-F1FA0D363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4D42B-C4F5-40A1-BF1F-D87D713BE7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39115"/>
      </p:ext>
    </p:extLst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405321-ADDE-4488-B7B8-C9E1030C17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35F5AD-315C-468F-92E6-794D5C6162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AF800C-0C5B-42F9-B44E-A0079F063C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98C7B4-F600-4038-BDA9-F57FCAD2C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o-RO"/>
              <a:t>Kick-off, Amsterdam, February 10, 2015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CBD112-A551-40F4-B4EA-80BAB57FE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Software Workbench for Interactive, Time Critical and Highly self-adaptive Cloud applications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E42374-F875-4288-AA34-7D418F04D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4D42B-C4F5-40A1-BF1F-D87D713BE7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105668"/>
      </p:ext>
    </p:extLst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5DFE1-13E3-4631-8C47-536958DE62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3B6F8B-0111-4D7B-9170-73C583A17C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74B3BE-66E1-4CDC-AD57-D3B4B08644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A6B9B7-4827-4BA4-B2B5-55651A8F3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o-RO"/>
              <a:t>Kick-off, Amsterdam, February 10, 2015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19496B-F212-4838-A154-E293B274B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Software Workbench for Interactive, Time Critical and Highly self-adaptive Cloud applications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61AB9B-FD54-4C5E-9BDD-533002D87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4D42B-C4F5-40A1-BF1F-D87D713BE7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075846"/>
      </p:ext>
    </p:extLst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A8DE58F-F45E-4816-A20D-12EF8DE8C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4DECAE-A833-4D76-9877-B2AA29BBDA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C3806B-DC71-4034-AC46-35105780FD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o-RO"/>
              <a:t>Kick-off, Amsterdam, February 10, 2015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6E99CE-EBA4-4564-A66E-8C4823A043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Software Workbench for Interactive, Time Critical and Highly self-adaptive Cloud applications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191A9C-6B2D-476B-A4EB-8012A49E4B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34D42B-C4F5-40A1-BF1F-D87D713BE7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785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zenodo.org/record/1143643#.Xo_1tvgzY2w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4.xml"/><Relationship Id="rId5" Type="http://schemas.openxmlformats.org/officeDocument/2006/relationships/customXml" Target="../ink/ink3.xml"/><Relationship Id="rId4" Type="http://schemas.openxmlformats.org/officeDocument/2006/relationships/customXml" Target="../ink/ink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customXml" Target="../ink/ink5.xml"/><Relationship Id="rId7" Type="http://schemas.openxmlformats.org/officeDocument/2006/relationships/customXml" Target="../ink/ink8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7.xml"/><Relationship Id="rId5" Type="http://schemas.openxmlformats.org/officeDocument/2006/relationships/customXml" Target="../ink/ink6.xml"/><Relationship Id="rId4" Type="http://schemas.openxmlformats.org/officeDocument/2006/relationships/image" Target="../media/image3.png"/><Relationship Id="rId9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838200" y="1007211"/>
            <a:ext cx="10515600" cy="2852737"/>
          </a:xfrm>
        </p:spPr>
        <p:txBody>
          <a:bodyPr>
            <a:normAutofit/>
          </a:bodyPr>
          <a:lstStyle/>
          <a:p>
            <a:r>
              <a:rPr lang="en-US" sz="5400" dirty="0"/>
              <a:t>QoS-Aware Orchestration of Network Intensive Software Utilities</a:t>
            </a:r>
            <a:endParaRPr lang="nl-NL" sz="5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4D42B-C4F5-40A1-BF1F-D87D713BE7A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927410" y="4415651"/>
            <a:ext cx="94144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400" dirty="0"/>
              <a:t>Sandi Gec, Jernej Trnkoczy, Uroš Paščinski, Matej Cigale, Vlado Stankovski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22110467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Results: VC network metrics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805363"/>
          </a:xfrm>
        </p:spPr>
        <p:txBody>
          <a:bodyPr>
            <a:normAutofit/>
          </a:bodyPr>
          <a:lstStyle/>
          <a:p>
            <a:r>
              <a:rPr lang="sl-SI" sz="2600" dirty="0"/>
              <a:t>Experiment: </a:t>
            </a:r>
            <a:r>
              <a:rPr lang="en-US" sz="2600" dirty="0"/>
              <a:t>Setup a VC server</a:t>
            </a:r>
            <a:r>
              <a:rPr lang="sl-SI" sz="2600" dirty="0"/>
              <a:t>, </a:t>
            </a:r>
            <a:r>
              <a:rPr lang="en-US" sz="2600" dirty="0"/>
              <a:t>connect two clients to the server</a:t>
            </a:r>
            <a:r>
              <a:rPr lang="sl-SI" sz="2600" dirty="0"/>
              <a:t> and p</a:t>
            </a:r>
            <a:r>
              <a:rPr lang="en-US" sz="2600" dirty="0" err="1"/>
              <a:t>erform</a:t>
            </a:r>
            <a:r>
              <a:rPr lang="en-US" sz="2600" dirty="0"/>
              <a:t> network simulations of packet delay, jitter and packet loss</a:t>
            </a:r>
            <a:r>
              <a:rPr lang="sl-SI" sz="2600" dirty="0"/>
              <a:t> by using </a:t>
            </a:r>
            <a:r>
              <a:rPr lang="en-US" sz="2600" dirty="0"/>
              <a:t>Linux </a:t>
            </a:r>
            <a:r>
              <a:rPr lang="en-US" sz="2600" dirty="0" err="1"/>
              <a:t>tc</a:t>
            </a:r>
            <a:r>
              <a:rPr lang="en-US" sz="2600" dirty="0"/>
              <a:t> </a:t>
            </a:r>
            <a:r>
              <a:rPr lang="en-US" sz="2600" dirty="0" err="1"/>
              <a:t>netem</a:t>
            </a:r>
            <a:r>
              <a:rPr lang="en-US" sz="2600" dirty="0"/>
              <a:t> tool</a:t>
            </a:r>
            <a:r>
              <a:rPr lang="sl-SI" sz="2600" dirty="0"/>
              <a:t>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4D42B-C4F5-40A1-BF1F-D87D713BE7AB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2061" y="2689845"/>
            <a:ext cx="6909825" cy="3262433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419100" y="5985282"/>
            <a:ext cx="11353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dirty="0"/>
              <a:t>The results of the quality assessment for the VC application sorted by the </a:t>
            </a:r>
            <a:r>
              <a:rPr lang="sl-SI" b="1" dirty="0"/>
              <a:t>mean opinion score</a:t>
            </a:r>
            <a:r>
              <a:rPr lang="sl-SI" dirty="0"/>
              <a:t> and then by the </a:t>
            </a:r>
            <a:r>
              <a:rPr lang="sl-SI" b="1" dirty="0"/>
              <a:t>packet loss</a:t>
            </a:r>
            <a:r>
              <a:rPr lang="sl-SI" dirty="0"/>
              <a:t>, descending.</a:t>
            </a:r>
          </a:p>
        </p:txBody>
      </p:sp>
    </p:spTree>
    <p:extLst>
      <p:ext uri="{BB962C8B-B14F-4D97-AF65-F5344CB8AC3E}">
        <p14:creationId xmlns:p14="http://schemas.microsoft.com/office/powerpoint/2010/main" val="4151616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Detailed overview in the study.. 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000" dirty="0"/>
              <a:t>QoS-aware orchestration of network intensive software utilities within Software Defined Data </a:t>
            </a:r>
            <a:r>
              <a:rPr lang="en-GB" sz="4000" dirty="0" err="1"/>
              <a:t>Centers</a:t>
            </a:r>
            <a:endParaRPr lang="sl-SI" sz="4000" dirty="0"/>
          </a:p>
          <a:p>
            <a:pPr marL="0" indent="0" algn="ctr">
              <a:buNone/>
            </a:pPr>
            <a:r>
              <a:rPr lang="en-US" sz="4000" dirty="0">
                <a:hlinkClick r:id="rId2"/>
              </a:rPr>
              <a:t>https://zenodo.org/record/1143643#.Xo_1tvgzY2w</a:t>
            </a:r>
            <a:endParaRPr lang="sl-SI" sz="4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4D42B-C4F5-40A1-BF1F-D87D713BE7AB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65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r>
              <a:rPr lang="sl-SI" dirty="0"/>
              <a:t>Problem statement</a:t>
            </a:r>
          </a:p>
          <a:p>
            <a:r>
              <a:rPr lang="en-GB" dirty="0"/>
              <a:t>Examples with v</a:t>
            </a:r>
            <a:r>
              <a:rPr lang="sl-SI" dirty="0"/>
              <a:t>ideoconferencing approaches</a:t>
            </a:r>
          </a:p>
          <a:p>
            <a:r>
              <a:rPr lang="sl-SI" dirty="0"/>
              <a:t>Techno</a:t>
            </a:r>
            <a:r>
              <a:rPr lang="en-GB" dirty="0"/>
              <a:t>logy </a:t>
            </a:r>
            <a:r>
              <a:rPr lang="sl-SI" dirty="0"/>
              <a:t>requirements</a:t>
            </a:r>
          </a:p>
          <a:p>
            <a:r>
              <a:rPr lang="en-GB" dirty="0"/>
              <a:t>Decision making process</a:t>
            </a:r>
            <a:r>
              <a:rPr lang="sl-SI" dirty="0"/>
              <a:t>:</a:t>
            </a:r>
          </a:p>
          <a:p>
            <a:pPr lvl="1"/>
            <a:r>
              <a:rPr lang="en-US" dirty="0"/>
              <a:t>Architecture &amp; Workflow</a:t>
            </a:r>
            <a:endParaRPr lang="sl-SI" dirty="0"/>
          </a:p>
          <a:p>
            <a:r>
              <a:rPr lang="sl-SI" dirty="0"/>
              <a:t>Experimental evaluation</a:t>
            </a:r>
          </a:p>
          <a:p>
            <a:pPr lvl="1"/>
            <a:r>
              <a:rPr lang="sl-SI" dirty="0"/>
              <a:t>CPU usage</a:t>
            </a:r>
          </a:p>
          <a:p>
            <a:pPr lvl="1"/>
            <a:r>
              <a:rPr lang="sl-SI" dirty="0"/>
              <a:t>Frame delay</a:t>
            </a:r>
          </a:p>
          <a:p>
            <a:pPr lvl="1"/>
            <a:r>
              <a:rPr lang="sl-SI" dirty="0"/>
              <a:t>VC network metrics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4D42B-C4F5-40A1-BF1F-D87D713BE7AB}" type="slidenum">
              <a:rPr lang="en-US" smtClean="0"/>
              <a:pPr/>
              <a:t>2</a:t>
            </a:fld>
            <a:endParaRPr lang="en-US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0E01D436-FC0B-4205-81E1-E55BF45211AC}"/>
              </a:ext>
            </a:extLst>
          </p:cNvPr>
          <p:cNvGrpSpPr/>
          <p:nvPr/>
        </p:nvGrpSpPr>
        <p:grpSpPr>
          <a:xfrm>
            <a:off x="1592658" y="1086234"/>
            <a:ext cx="360" cy="360"/>
            <a:chOff x="1592658" y="1086234"/>
            <a:chExt cx="360" cy="3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D17643C5-39A4-4A57-90DD-6C206B4BF881}"/>
                    </a:ext>
                  </a:extLst>
                </p14:cNvPr>
                <p14:cNvContentPartPr/>
                <p14:nvPr/>
              </p14:nvContentPartPr>
              <p14:xfrm>
                <a:off x="1592658" y="1086234"/>
                <a:ext cx="360" cy="360"/>
              </p14:xfrm>
            </p:contentPart>
          </mc:Choice>
          <mc:Fallback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D17643C5-39A4-4A57-90DD-6C206B4BF881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1583658" y="1077234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EF4AC1D5-E491-45BB-B474-6F6C5AE72E76}"/>
                    </a:ext>
                  </a:extLst>
                </p14:cNvPr>
                <p14:cNvContentPartPr/>
                <p14:nvPr/>
              </p14:nvContentPartPr>
              <p14:xfrm>
                <a:off x="1592658" y="1086234"/>
                <a:ext cx="360" cy="360"/>
              </p14:xfrm>
            </p:contentPart>
          </mc:Choice>
          <mc:Fallback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EF4AC1D5-E491-45BB-B474-6F6C5AE72E76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1583658" y="1077234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4F264BB7-8EAF-44BA-88C1-0AA4EB6AB5FB}"/>
                  </a:ext>
                </a:extLst>
              </p14:cNvPr>
              <p14:cNvContentPartPr/>
              <p14:nvPr/>
            </p14:nvContentPartPr>
            <p14:xfrm>
              <a:off x="2444778" y="3145434"/>
              <a:ext cx="360" cy="360"/>
            </p14:xfrm>
          </p:contentPart>
        </mc:Choice>
        <mc:Fallback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4F264BB7-8EAF-44BA-88C1-0AA4EB6AB5F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435778" y="3136434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B7175F0F-17FB-4050-A903-E707FAEACDD3}"/>
                  </a:ext>
                </a:extLst>
              </p14:cNvPr>
              <p14:cNvContentPartPr/>
              <p14:nvPr/>
            </p14:nvContentPartPr>
            <p14:xfrm>
              <a:off x="1851858" y="2002434"/>
              <a:ext cx="360" cy="360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B7175F0F-17FB-4050-A903-E707FAEACDD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842858" y="1993434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3089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Problem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Based on an analysis of a videoconferencing application</a:t>
            </a:r>
          </a:p>
          <a:p>
            <a:r>
              <a:rPr lang="en-US" dirty="0"/>
              <a:t>Problem 1: How to achieve scaling of computing and networking resources that is efficient and cost-effective?</a:t>
            </a:r>
          </a:p>
          <a:p>
            <a:r>
              <a:rPr lang="en-US" dirty="0"/>
              <a:t>Problem 2: How to achieve high </a:t>
            </a:r>
            <a:r>
              <a:rPr lang="en-US" dirty="0" err="1"/>
              <a:t>QoE</a:t>
            </a:r>
            <a:r>
              <a:rPr lang="en-US" dirty="0"/>
              <a:t>?</a:t>
            </a:r>
          </a:p>
          <a:p>
            <a:r>
              <a:rPr lang="en-US" dirty="0"/>
              <a:t>Problem 3: How to develop a </a:t>
            </a:r>
            <a:r>
              <a:rPr lang="en-US" dirty="0" err="1"/>
              <a:t>QoE</a:t>
            </a:r>
            <a:r>
              <a:rPr lang="en-US" dirty="0"/>
              <a:t> model based on measurements?</a:t>
            </a:r>
            <a:endParaRPr lang="sl-S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4D42B-C4F5-40A1-BF1F-D87D713BE7A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274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dirty="0"/>
              <a:t>Videoconferencing approaches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80298"/>
            <a:ext cx="7480610" cy="435133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Videoconferencing: P2P vs centralized network topology</a:t>
            </a:r>
            <a:r>
              <a:rPr lang="sl-SI" dirty="0"/>
              <a:t>:</a:t>
            </a:r>
          </a:p>
          <a:p>
            <a:pPr lvl="1"/>
            <a:r>
              <a:rPr lang="en-US" dirty="0" err="1"/>
              <a:t>WebRTC</a:t>
            </a:r>
            <a:r>
              <a:rPr lang="en-US" dirty="0"/>
              <a:t> VC applications most often use </a:t>
            </a:r>
            <a:r>
              <a:rPr lang="en-US" b="1" dirty="0"/>
              <a:t>full mesh</a:t>
            </a:r>
            <a:r>
              <a:rPr lang="en-US" dirty="0"/>
              <a:t> network topology</a:t>
            </a:r>
            <a:endParaRPr lang="sl-SI" dirty="0"/>
          </a:p>
          <a:p>
            <a:pPr lvl="1"/>
            <a:r>
              <a:rPr lang="en-US" dirty="0"/>
              <a:t>Cloud-based realizations of </a:t>
            </a:r>
            <a:r>
              <a:rPr lang="en-US" dirty="0" err="1"/>
              <a:t>WebRTC</a:t>
            </a:r>
            <a:r>
              <a:rPr lang="en-US" dirty="0"/>
              <a:t> most often use </a:t>
            </a:r>
            <a:r>
              <a:rPr lang="en-US" b="1" dirty="0"/>
              <a:t>centralized</a:t>
            </a:r>
            <a:r>
              <a:rPr lang="en-US" dirty="0"/>
              <a:t> approach (a star topology)</a:t>
            </a:r>
            <a:endParaRPr lang="sl-SI" dirty="0"/>
          </a:p>
          <a:p>
            <a:r>
              <a:rPr lang="en-US" dirty="0" err="1"/>
              <a:t>Centrali</a:t>
            </a:r>
            <a:r>
              <a:rPr lang="sl-SI" dirty="0"/>
              <a:t>z</a:t>
            </a:r>
            <a:r>
              <a:rPr lang="en-US" dirty="0" err="1"/>
              <a:t>ed</a:t>
            </a:r>
            <a:r>
              <a:rPr lang="en-US" dirty="0"/>
              <a:t> VC service applications are implemented in one of the following ways</a:t>
            </a:r>
            <a:r>
              <a:rPr lang="sl-SI" dirty="0"/>
              <a:t>:</a:t>
            </a:r>
          </a:p>
          <a:p>
            <a:pPr lvl="1"/>
            <a:r>
              <a:rPr lang="sl-SI" dirty="0"/>
              <a:t>Multipoint Control Unit (MCU)</a:t>
            </a:r>
          </a:p>
          <a:p>
            <a:pPr lvl="1"/>
            <a:r>
              <a:rPr lang="sl-SI" dirty="0"/>
              <a:t>Selective Forwarding Unit (SFU)</a:t>
            </a:r>
            <a:endParaRPr lang="en-GB" dirty="0"/>
          </a:p>
          <a:p>
            <a:pPr lvl="1"/>
            <a:r>
              <a:rPr lang="en-US" dirty="0"/>
              <a:t>Privacy Enhanced RTP Conferencing (PERC)</a:t>
            </a:r>
          </a:p>
          <a:p>
            <a:pPr lvl="1"/>
            <a:r>
              <a:rPr lang="en-GB" dirty="0"/>
              <a:t>…</a:t>
            </a:r>
          </a:p>
          <a:p>
            <a:r>
              <a:rPr lang="sl-SI" dirty="0"/>
              <a:t>Other approaches: multi-tenant, multi-instance, event-driven,...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4D42B-C4F5-40A1-BF1F-D87D713BE7AB}" type="slidenum">
              <a:rPr lang="en-US" smtClean="0"/>
              <a:pPr/>
              <a:t>4</a:t>
            </a:fld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CBA65551-9D1C-4D51-BC72-74B927BDF849}"/>
              </a:ext>
            </a:extLst>
          </p:cNvPr>
          <p:cNvGrpSpPr/>
          <p:nvPr/>
        </p:nvGrpSpPr>
        <p:grpSpPr>
          <a:xfrm>
            <a:off x="2477178" y="2272074"/>
            <a:ext cx="360" cy="360"/>
            <a:chOff x="2477178" y="2272074"/>
            <a:chExt cx="360" cy="3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43874B44-2A36-4D74-AAB8-3AB395FA7B28}"/>
                    </a:ext>
                  </a:extLst>
                </p14:cNvPr>
                <p14:cNvContentPartPr/>
                <p14:nvPr/>
              </p14:nvContentPartPr>
              <p14:xfrm>
                <a:off x="2477178" y="2272074"/>
                <a:ext cx="360" cy="360"/>
              </p14:xfrm>
            </p:contentPart>
          </mc:Choice>
          <mc:Fallback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43874B44-2A36-4D74-AAB8-3AB395FA7B28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2468178" y="2263074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B8D3D365-7355-4D1C-AA96-6A3D0594BEBD}"/>
                    </a:ext>
                  </a:extLst>
                </p14:cNvPr>
                <p14:cNvContentPartPr/>
                <p14:nvPr/>
              </p14:nvContentPartPr>
              <p14:xfrm>
                <a:off x="2477178" y="2272074"/>
                <a:ext cx="360" cy="360"/>
              </p14:xfrm>
            </p:contentPart>
          </mc:Choice>
          <mc:Fallback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B8D3D365-7355-4D1C-AA96-6A3D0594BEBD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2468178" y="2263074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AB0380FF-3EA5-470B-BCDE-2FCF6E98935A}"/>
                    </a:ext>
                  </a:extLst>
                </p14:cNvPr>
                <p14:cNvContentPartPr/>
                <p14:nvPr/>
              </p14:nvContentPartPr>
              <p14:xfrm>
                <a:off x="2477178" y="2272074"/>
                <a:ext cx="360" cy="360"/>
              </p14:xfrm>
            </p:contentPart>
          </mc:Choice>
          <mc:Fallback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AB0380FF-3EA5-470B-BCDE-2FCF6E98935A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2468178" y="2263074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9F024CA0-DFF1-439B-9171-97D801E42DB6}"/>
                    </a:ext>
                  </a:extLst>
                </p14:cNvPr>
                <p14:cNvContentPartPr/>
                <p14:nvPr/>
              </p14:nvContentPartPr>
              <p14:xfrm>
                <a:off x="2477178" y="2272074"/>
                <a:ext cx="360" cy="360"/>
              </p14:xfrm>
            </p:contentPart>
          </mc:Choice>
          <mc:Fallback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9F024CA0-DFF1-439B-9171-97D801E42DB6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2468178" y="2263074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</p:grpSp>
      <p:pic>
        <p:nvPicPr>
          <p:cNvPr id="12" name="Picture 11" descr="A close up of a logo&#10;&#10;Description automatically generated">
            <a:extLst>
              <a:ext uri="{FF2B5EF4-FFF2-40B4-BE49-F238E27FC236}">
                <a16:creationId xmlns:a16="http://schemas.microsoft.com/office/drawing/2014/main" id="{33F23BDC-80BB-4C7A-8C1A-FBA7091E7BD9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4385" y="1115121"/>
            <a:ext cx="3315629" cy="2486722"/>
          </a:xfrm>
          <a:prstGeom prst="rect">
            <a:avLst/>
          </a:prstGeom>
        </p:spPr>
      </p:pic>
      <p:pic>
        <p:nvPicPr>
          <p:cNvPr id="14" name="Picture 13" descr="A close up of a device&#10;&#10;Description automatically generated">
            <a:extLst>
              <a:ext uri="{FF2B5EF4-FFF2-40B4-BE49-F238E27FC236}">
                <a16:creationId xmlns:a16="http://schemas.microsoft.com/office/drawing/2014/main" id="{1F28217D-1F33-4E91-AB29-FDBAA808A94A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8810" y="3755967"/>
            <a:ext cx="3315631" cy="2486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6760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Techn</a:t>
            </a:r>
            <a:r>
              <a:rPr lang="en-GB" dirty="0" err="1"/>
              <a:t>ical</a:t>
            </a:r>
            <a:r>
              <a:rPr lang="sl-SI" dirty="0"/>
              <a:t>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736766" cy="4351338"/>
          </a:xfrm>
        </p:spPr>
        <p:txBody>
          <a:bodyPr>
            <a:normAutofit/>
          </a:bodyPr>
          <a:lstStyle/>
          <a:p>
            <a:r>
              <a:rPr lang="sl-SI" dirty="0"/>
              <a:t>Service instance </a:t>
            </a:r>
            <a:r>
              <a:rPr lang="sl-SI" b="1" dirty="0"/>
              <a:t>creation time</a:t>
            </a:r>
            <a:r>
              <a:rPr lang="sl-SI" dirty="0"/>
              <a:t> should be low → use container technologies</a:t>
            </a:r>
          </a:p>
          <a:p>
            <a:r>
              <a:rPr lang="sl-SI" b="1" dirty="0"/>
              <a:t>Leasing the infrastructure</a:t>
            </a:r>
            <a:r>
              <a:rPr lang="sl-SI" dirty="0"/>
              <a:t> on-demand → </a:t>
            </a:r>
            <a:r>
              <a:rPr lang="en-GB" dirty="0"/>
              <a:t>Resources exchange brokerage</a:t>
            </a:r>
            <a:endParaRPr lang="sl-SI" dirty="0"/>
          </a:p>
          <a:p>
            <a:r>
              <a:rPr lang="sl-SI" dirty="0"/>
              <a:t>Guaranteed and fine-grained compute </a:t>
            </a:r>
            <a:r>
              <a:rPr lang="sl-SI" b="1" dirty="0"/>
              <a:t>resource reservation</a:t>
            </a:r>
            <a:r>
              <a:rPr lang="sl-SI" dirty="0"/>
              <a:t> → e.g. Joyent container Cloud</a:t>
            </a:r>
            <a:r>
              <a:rPr lang="en-GB" dirty="0"/>
              <a:t>, serverless, the provider has full control</a:t>
            </a:r>
            <a:endParaRPr lang="sl-SI" dirty="0"/>
          </a:p>
          <a:p>
            <a:r>
              <a:rPr lang="sl-SI" dirty="0"/>
              <a:t>Possibility to </a:t>
            </a:r>
            <a:r>
              <a:rPr lang="sl-SI" b="1" dirty="0"/>
              <a:t>run services globally</a:t>
            </a:r>
            <a:r>
              <a:rPr lang="sl-SI" dirty="0"/>
              <a:t> → multi-cloud environment</a:t>
            </a:r>
            <a:r>
              <a:rPr lang="en-GB" dirty="0"/>
              <a:t> required</a:t>
            </a:r>
            <a:endParaRPr lang="sl-SI" dirty="0"/>
          </a:p>
          <a:p>
            <a:r>
              <a:rPr lang="sl-SI" dirty="0"/>
              <a:t>Highly-automated and efficient </a:t>
            </a:r>
            <a:r>
              <a:rPr lang="sl-SI" b="1" dirty="0"/>
              <a:t>services orchestration</a:t>
            </a:r>
            <a:r>
              <a:rPr lang="sl-SI" dirty="0"/>
              <a:t> → use </a:t>
            </a:r>
            <a:r>
              <a:rPr lang="en-GB" dirty="0"/>
              <a:t>controllers in Kubernetes</a:t>
            </a:r>
            <a:endParaRPr lang="sl-S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4D42B-C4F5-40A1-BF1F-D87D713BE7A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2020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6903"/>
          </a:xfrm>
        </p:spPr>
        <p:txBody>
          <a:bodyPr>
            <a:normAutofit/>
          </a:bodyPr>
          <a:lstStyle/>
          <a:p>
            <a:r>
              <a:rPr lang="en-US" dirty="0"/>
              <a:t>Decision Making process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37018" y="1315558"/>
            <a:ext cx="6116782" cy="5260847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A conference organizer creates a new VC session request and  provides a context by visiting a Web application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context (e.g. geolocation, size, quality of video stream needed) is extracted from the Web application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Depending on the (1) context, (2) the QoS/</a:t>
            </a:r>
            <a:r>
              <a:rPr lang="en-US" dirty="0" err="1"/>
              <a:t>QoE</a:t>
            </a:r>
            <a:r>
              <a:rPr lang="en-US" dirty="0"/>
              <a:t> model and (3) monitoring results the Decision Maker selects the best host machine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System Logic component invokes Kubernetes API for deployment of a new VC application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During the creation of pod the user is notified upon the status. Finally, the URL to the deployed service is provided to the conference </a:t>
            </a:r>
            <a:r>
              <a:rPr lang="en-US" dirty="0" err="1"/>
              <a:t>organiser</a:t>
            </a:r>
            <a:endParaRPr lang="sl-S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4D42B-C4F5-40A1-BF1F-D87D713BE7AB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657" y="1520557"/>
            <a:ext cx="4363047" cy="4912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0151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Decision making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l-SI" dirty="0"/>
              <a:t>Input 1: table of measurements </a:t>
            </a:r>
            <a:r>
              <a:rPr lang="sl-SI" i="1" dirty="0"/>
              <a:t>M</a:t>
            </a:r>
            <a:r>
              <a:rPr lang="sl-SI" dirty="0"/>
              <a:t> with all (non-QoS) metrics performed just before the deployment decision is about to be made. One row represents averaged performance of a single machine.</a:t>
            </a:r>
          </a:p>
          <a:p>
            <a:r>
              <a:rPr lang="sl-SI" dirty="0"/>
              <a:t>Input 2: QoS model q.</a:t>
            </a:r>
          </a:p>
          <a:p>
            <a:r>
              <a:rPr lang="sl-SI" dirty="0"/>
              <a:t>For every pair </a:t>
            </a:r>
            <a:r>
              <a:rPr lang="sl-SI" i="1" dirty="0"/>
              <a:t>(i, j)</a:t>
            </a:r>
            <a:r>
              <a:rPr lang="sl-SI" dirty="0"/>
              <a:t> of two measurements on different machines:</a:t>
            </a:r>
          </a:p>
          <a:p>
            <a:pPr lvl="1"/>
            <a:r>
              <a:rPr lang="sl-SI" dirty="0"/>
              <a:t>Compute differences: </a:t>
            </a:r>
            <a:r>
              <a:rPr lang="sl-SI" i="1" dirty="0"/>
              <a:t>d(i) = M(i, :) - M(j, :)</a:t>
            </a:r>
          </a:p>
          <a:p>
            <a:pPr lvl="1"/>
            <a:r>
              <a:rPr lang="sl-SI" dirty="0"/>
              <a:t>Keep only values of signum function: </a:t>
            </a:r>
            <a:r>
              <a:rPr lang="sl-SI" i="1" dirty="0"/>
              <a:t>s(i) = sign (d(i))</a:t>
            </a:r>
          </a:p>
          <a:p>
            <a:pPr lvl="1"/>
            <a:r>
              <a:rPr lang="sl-SI" dirty="0"/>
              <a:t>Increase count if </a:t>
            </a:r>
            <a:r>
              <a:rPr lang="sl-SI" i="1" dirty="0"/>
              <a:t>i</a:t>
            </a:r>
            <a:r>
              <a:rPr lang="sl-SI" dirty="0"/>
              <a:t> is better than </a:t>
            </a:r>
            <a:r>
              <a:rPr lang="sl-SI" i="1" dirty="0"/>
              <a:t>j</a:t>
            </a:r>
            <a:r>
              <a:rPr lang="sl-SI" dirty="0"/>
              <a:t> for each individual metric: </a:t>
            </a:r>
            <a:r>
              <a:rPr lang="sl-SI" i="1" dirty="0"/>
              <a:t>c(i) +=s(i) * sign (q) &gt; 0</a:t>
            </a:r>
          </a:p>
          <a:p>
            <a:r>
              <a:rPr lang="sl-SI" dirty="0"/>
              <a:t>For machine </a:t>
            </a:r>
            <a:r>
              <a:rPr lang="sl-SI" i="1" dirty="0"/>
              <a:t>i</a:t>
            </a:r>
            <a:r>
              <a:rPr lang="sl-SI" dirty="0"/>
              <a:t>:</a:t>
            </a:r>
          </a:p>
          <a:p>
            <a:pPr lvl="1"/>
            <a:r>
              <a:rPr lang="sl-SI" dirty="0"/>
              <a:t>Normalize counts </a:t>
            </a:r>
            <a:r>
              <a:rPr lang="sl-SI" i="1" dirty="0"/>
              <a:t>c</a:t>
            </a:r>
            <a:r>
              <a:rPr lang="sl-SI" dirty="0"/>
              <a:t> to </a:t>
            </a:r>
            <a:r>
              <a:rPr lang="sl-SI" i="1" dirty="0"/>
              <a:t>[0, 1]</a:t>
            </a:r>
            <a:r>
              <a:rPr lang="sl-SI" dirty="0"/>
              <a:t> into c</a:t>
            </a:r>
            <a:r>
              <a:rPr lang="sl-SI" baseline="-25000" dirty="0"/>
              <a:t>n</a:t>
            </a:r>
            <a:r>
              <a:rPr lang="sl-SI" dirty="0"/>
              <a:t>. </a:t>
            </a:r>
          </a:p>
          <a:p>
            <a:pPr lvl="1"/>
            <a:r>
              <a:rPr lang="sl-SI" dirty="0"/>
              <a:t>Compute correlation (i.e. scalar product) between normalized counts and the QoS model </a:t>
            </a:r>
            <a:r>
              <a:rPr lang="sl-SI" i="1" dirty="0"/>
              <a:t>q</a:t>
            </a:r>
            <a:r>
              <a:rPr lang="sl-SI" dirty="0"/>
              <a:t>: </a:t>
            </a:r>
            <a:r>
              <a:rPr lang="sl-SI" i="1" dirty="0"/>
              <a:t>score(i) = c</a:t>
            </a:r>
            <a:r>
              <a:rPr lang="sl-SI" i="1" baseline="-25000" dirty="0"/>
              <a:t>n</a:t>
            </a:r>
            <a:r>
              <a:rPr lang="sl-SI" i="1" dirty="0"/>
              <a:t>(i)</a:t>
            </a:r>
            <a:r>
              <a:rPr lang="sl-SI" i="1" baseline="30000" dirty="0"/>
              <a:t>T</a:t>
            </a:r>
            <a:r>
              <a:rPr lang="sl-SI" i="1" dirty="0"/>
              <a:t>* q</a:t>
            </a:r>
            <a:endParaRPr lang="sl-SI" dirty="0"/>
          </a:p>
          <a:p>
            <a:r>
              <a:rPr lang="sl-SI" dirty="0"/>
              <a:t>Output: score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4D42B-C4F5-40A1-BF1F-D87D713BE7AB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594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Results: CPU usage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97152"/>
            <a:ext cx="10515600" cy="848349"/>
          </a:xfrm>
        </p:spPr>
        <p:txBody>
          <a:bodyPr>
            <a:normAutofit lnSpcReduction="10000"/>
          </a:bodyPr>
          <a:lstStyle/>
          <a:p>
            <a:r>
              <a:rPr lang="sl-SI" dirty="0"/>
              <a:t>Experiment: </a:t>
            </a:r>
            <a:r>
              <a:rPr lang="en-US" dirty="0"/>
              <a:t>Deploy </a:t>
            </a:r>
            <a:r>
              <a:rPr lang="en-US" dirty="0" err="1"/>
              <a:t>Jitsi</a:t>
            </a:r>
            <a:r>
              <a:rPr lang="en-US" dirty="0"/>
              <a:t> Meet services as a Kubernetes pod at a fixed location</a:t>
            </a:r>
            <a:r>
              <a:rPr lang="sl-SI" dirty="0"/>
              <a:t> and </a:t>
            </a:r>
            <a:r>
              <a:rPr lang="en-US" dirty="0"/>
              <a:t>utilize </a:t>
            </a:r>
            <a:r>
              <a:rPr lang="en-US" dirty="0" err="1"/>
              <a:t>Jitsi</a:t>
            </a:r>
            <a:r>
              <a:rPr lang="en-US" dirty="0"/>
              <a:t> Hammer stress test to simulate end users</a:t>
            </a:r>
            <a:r>
              <a:rPr lang="sl-SI" dirty="0"/>
              <a:t>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4D42B-C4F5-40A1-BF1F-D87D713BE7AB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7169" y="2363748"/>
            <a:ext cx="7379609" cy="3455292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838200" y="5827589"/>
            <a:ext cx="10515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dirty="0"/>
              <a:t>Average CPU usage of VM (blue) and its container (red) during Jits Meet running in Kubernetes cluster deployed in GCP US West region over 120 runs.</a:t>
            </a:r>
          </a:p>
        </p:txBody>
      </p:sp>
    </p:spTree>
    <p:extLst>
      <p:ext uri="{BB962C8B-B14F-4D97-AF65-F5344CB8AC3E}">
        <p14:creationId xmlns:p14="http://schemas.microsoft.com/office/powerpoint/2010/main" val="36027864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Results: Frame delay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38506"/>
            <a:ext cx="10515600" cy="4913071"/>
          </a:xfrm>
        </p:spPr>
        <p:txBody>
          <a:bodyPr/>
          <a:lstStyle/>
          <a:p>
            <a:r>
              <a:rPr lang="sl-SI" dirty="0"/>
              <a:t>Experiment: </a:t>
            </a:r>
            <a:r>
              <a:rPr lang="en-US" dirty="0"/>
              <a:t>Deploy </a:t>
            </a:r>
            <a:r>
              <a:rPr lang="en-US" dirty="0" err="1"/>
              <a:t>Jitsi</a:t>
            </a:r>
            <a:r>
              <a:rPr lang="en-US" dirty="0"/>
              <a:t> Meet services as a Kubernetes pod and repeat experiment at various server locations</a:t>
            </a:r>
            <a:r>
              <a:rPr lang="sl-SI" dirty="0"/>
              <a:t> by engaging 2 clients.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4D42B-C4F5-40A1-BF1F-D87D713BE7AB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5203" y="2394555"/>
            <a:ext cx="7063541" cy="3594184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352188" y="6033878"/>
            <a:ext cx="1116956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/>
              <a:t>Video and ICMP echo roundtrip time measurements for </a:t>
            </a:r>
            <a:r>
              <a:rPr lang="en-US" sz="2000" dirty="0" err="1"/>
              <a:t>Jitsi</a:t>
            </a:r>
            <a:r>
              <a:rPr lang="en-US" sz="2000" dirty="0"/>
              <a:t> Meet server deployed in various locations.</a:t>
            </a:r>
            <a:endParaRPr lang="sl-SI" sz="2000" dirty="0"/>
          </a:p>
        </p:txBody>
      </p:sp>
    </p:spTree>
    <p:extLst>
      <p:ext uri="{BB962C8B-B14F-4D97-AF65-F5344CB8AC3E}">
        <p14:creationId xmlns:p14="http://schemas.microsoft.com/office/powerpoint/2010/main" val="42896896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3497</TotalTime>
  <Words>767</Words>
  <Application>Microsoft Office PowerPoint</Application>
  <PresentationFormat>Widescreen</PresentationFormat>
  <Paragraphs>80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QoS-Aware Orchestration of Network Intensive Software Utilities</vt:lpstr>
      <vt:lpstr>Outline</vt:lpstr>
      <vt:lpstr>Problem statement</vt:lpstr>
      <vt:lpstr>Videoconferencing approaches</vt:lpstr>
      <vt:lpstr>Technical requirements</vt:lpstr>
      <vt:lpstr>Decision Making process</vt:lpstr>
      <vt:lpstr>Decision making</vt:lpstr>
      <vt:lpstr>Results: CPU usage</vt:lpstr>
      <vt:lpstr>Results: Frame delay</vt:lpstr>
      <vt:lpstr>Results: VC network metrics</vt:lpstr>
      <vt:lpstr>Detailed overview in the study..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Bogdan Nistor</dc:creator>
  <cp:lastModifiedBy>Stankovski, Vlado</cp:lastModifiedBy>
  <cp:revision>102</cp:revision>
  <dcterms:created xsi:type="dcterms:W3CDTF">2015-01-14T11:51:52Z</dcterms:created>
  <dcterms:modified xsi:type="dcterms:W3CDTF">2020-04-10T04:44:48Z</dcterms:modified>
</cp:coreProperties>
</file>